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38"/>
  </p:notesMasterIdLst>
  <p:sldIdLst>
    <p:sldId id="307" r:id="rId2"/>
    <p:sldId id="259" r:id="rId3"/>
    <p:sldId id="258" r:id="rId4"/>
    <p:sldId id="262" r:id="rId5"/>
    <p:sldId id="257" r:id="rId6"/>
    <p:sldId id="260" r:id="rId7"/>
    <p:sldId id="263" r:id="rId8"/>
    <p:sldId id="264" r:id="rId9"/>
    <p:sldId id="266" r:id="rId10"/>
    <p:sldId id="267" r:id="rId11"/>
    <p:sldId id="265" r:id="rId12"/>
    <p:sldId id="308" r:id="rId13"/>
    <p:sldId id="268" r:id="rId14"/>
    <p:sldId id="270" r:id="rId15"/>
    <p:sldId id="269" r:id="rId16"/>
    <p:sldId id="271" r:id="rId17"/>
    <p:sldId id="272" r:id="rId18"/>
    <p:sldId id="273" r:id="rId19"/>
    <p:sldId id="275" r:id="rId20"/>
    <p:sldId id="276" r:id="rId21"/>
    <p:sldId id="277" r:id="rId22"/>
    <p:sldId id="278" r:id="rId23"/>
    <p:sldId id="279" r:id="rId24"/>
    <p:sldId id="280" r:id="rId25"/>
    <p:sldId id="286" r:id="rId26"/>
    <p:sldId id="287" r:id="rId27"/>
    <p:sldId id="288" r:id="rId28"/>
    <p:sldId id="289" r:id="rId29"/>
    <p:sldId id="290" r:id="rId30"/>
    <p:sldId id="291" r:id="rId31"/>
    <p:sldId id="283" r:id="rId32"/>
    <p:sldId id="282" r:id="rId33"/>
    <p:sldId id="284" r:id="rId34"/>
    <p:sldId id="285" r:id="rId35"/>
    <p:sldId id="309" r:id="rId36"/>
    <p:sldId id="281" r:id="rId37"/>
  </p:sldIdLst>
  <p:sldSz cx="12192000" cy="6858000"/>
  <p:notesSz cx="6858000" cy="9144000"/>
  <p:custDataLst>
    <p:tags r:id="rId39"/>
  </p:custData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738" autoAdjust="0"/>
    <p:restoredTop sz="85848" autoAdjust="0"/>
  </p:normalViewPr>
  <p:slideViewPr>
    <p:cSldViewPr>
      <p:cViewPr>
        <p:scale>
          <a:sx n="75" d="100"/>
          <a:sy n="75" d="100"/>
        </p:scale>
        <p:origin x="1590" y="504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127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gs" Target="tags/tag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3DCB6D-0B48-4A3D-B663-06C3F903A9D3}" type="datetimeFigureOut">
              <a:rPr lang="ru-RU" smtClean="0"/>
              <a:t>20.09.2024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2A1285-F988-4153-B7C5-B887A867730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873615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2A1285-F988-4153-B7C5-B887A867730D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759074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Метод </a:t>
            </a:r>
            <a:r>
              <a:rPr lang="en-US" dirty="0" err="1"/>
              <a:t>GetCost</a:t>
            </a:r>
            <a:r>
              <a:rPr lang="ru-RU" dirty="0"/>
              <a:t> класса </a:t>
            </a:r>
            <a:r>
              <a:rPr lang="en-US" dirty="0"/>
              <a:t>Beverage </a:t>
            </a:r>
            <a:r>
              <a:rPr lang="ru-RU" dirty="0"/>
              <a:t>вычислит стоимость всех дополнений, а</a:t>
            </a:r>
            <a:r>
              <a:rPr lang="en-US" dirty="0"/>
              <a:t> </a:t>
            </a:r>
            <a:r>
              <a:rPr lang="ru-RU" dirty="0"/>
              <a:t>подклассы переопределят </a:t>
            </a:r>
            <a:r>
              <a:rPr lang="en-US" dirty="0" err="1"/>
              <a:t>GetCost</a:t>
            </a:r>
            <a:r>
              <a:rPr lang="ru-RU" dirty="0"/>
              <a:t>, чтобы прибавить свою стоимость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2A1285-F988-4153-B7C5-B887A867730D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303557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2A1285-F988-4153-B7C5-B887A867730D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410013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Паттерн «Наблюдатель» за счёт композиции позволял добавлять наблюдателей без изменения кода субъекта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Сделать абсолютно все части программы легко изменяемыми без модификации кода затруднительно, так как этот</a:t>
            </a:r>
            <a:r>
              <a:rPr lang="en-US" dirty="0"/>
              <a:t> </a:t>
            </a:r>
            <a:r>
              <a:rPr lang="ru-RU" dirty="0"/>
              <a:t>принцип </a:t>
            </a:r>
            <a:r>
              <a:rPr lang="en-US" dirty="0"/>
              <a:t>OCP</a:t>
            </a:r>
            <a:r>
              <a:rPr lang="ru-RU" dirty="0"/>
              <a:t> вводит дополнительные уровни абстракции, усложняющие код. Следует концентрироваться на тех областях, которые с наибольшей вероятностью будут изменяться.</a:t>
            </a: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2A1285-F988-4153-B7C5-B887A867730D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348620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2A1285-F988-4153-B7C5-B887A867730D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568218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2A1285-F988-4153-B7C5-B887A867730D}" type="slidenum">
              <a:rPr lang="ru-RU" smtClean="0"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002745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2A84CD-8A9B-4A0F-92F8-66577DA60F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98A783-A31A-4F26-8D62-7A238ED3EE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7DB3E1-8D4B-435C-8240-CC08C5F629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0F9C9-AB92-4E86-B698-DEC9BF4350FF}" type="datetimeFigureOut">
              <a:rPr lang="ru-RU" smtClean="0"/>
              <a:t>20.09.2024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DF1819-898A-48E2-AD10-6E104F5D2B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BFEEFB-4FB0-45AF-B7D5-4F51B2AA0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DEFA0-FF01-4CA2-B8AA-E5F5B71BEE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568736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F9490-228C-47E5-8E66-9840F19F0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26D3B5-AE7F-4153-9202-FF7A180764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0FCA23-4E24-4441-8C87-CE7FD13B3B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0F9C9-AB92-4E86-B698-DEC9BF4350FF}" type="datetimeFigureOut">
              <a:rPr lang="ru-RU" smtClean="0"/>
              <a:t>20.09.2024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5F82B5-5B3F-405E-8D48-0B714ACF26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06B911-B2EF-4A63-9E48-CAD69FD187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DEFA0-FF01-4CA2-B8AA-E5F5B71BEE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658399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8C7C318-54B6-4A30-94B8-225B4A1E4FE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1180F5E-88C0-42BE-8961-9015219C76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C33525-69F4-4F4B-9063-02BFEDD4AA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0F9C9-AB92-4E86-B698-DEC9BF4350FF}" type="datetimeFigureOut">
              <a:rPr lang="ru-RU" smtClean="0"/>
              <a:t>20.09.2024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43ECF7-53BB-410B-9F59-7DE150588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4CE483-D200-47F5-9FB7-15A48BB81A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DEFA0-FF01-4CA2-B8AA-E5F5B71BEE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089580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3C397-B1B6-4842-9774-DF1DF583A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D20D13-09B0-4CEC-B507-D3172DC2A0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2FFC5C-697B-433A-814C-B4E36CE159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0F9C9-AB92-4E86-B698-DEC9BF4350FF}" type="datetimeFigureOut">
              <a:rPr lang="ru-RU" smtClean="0"/>
              <a:t>20.09.2024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376028-E08E-4551-80F6-AACF75AD22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718517-A860-4AD2-AAAD-F460F744C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DEFA0-FF01-4CA2-B8AA-E5F5B71BEE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07853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939671-662A-4F34-8B7D-3142C245E7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71C8AC-9283-4B89-BA92-DD15627FBC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2B1C69-EB18-4348-A19F-4561D90244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0F9C9-AB92-4E86-B698-DEC9BF4350FF}" type="datetimeFigureOut">
              <a:rPr lang="ru-RU" smtClean="0"/>
              <a:t>20.09.2024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CDF84E-E8EA-4A76-92F0-3CEEFD2ED3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BE6740-164C-48DF-A190-24B8832D1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DEFA0-FF01-4CA2-B8AA-E5F5B71BEE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518918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01874-D3DB-4F04-868D-4B71DB6C0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776DC9-E2E6-4252-B204-6C528A0E7C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50D3E2-8843-4A9F-A3AF-BA75DB7F93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038125-2290-4037-BEBF-F9CACAA2C0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0F9C9-AB92-4E86-B698-DEC9BF4350FF}" type="datetimeFigureOut">
              <a:rPr lang="ru-RU" smtClean="0"/>
              <a:t>20.09.2024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E471FA-990E-43B9-9FD9-DB2DB1BB35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BE2B71-004E-45B1-A978-01C83A7C7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DEFA0-FF01-4CA2-B8AA-E5F5B71BEE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786602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072855-4DF0-4288-BEFB-411C79740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EC3A21-AC0D-4708-B96B-63EEB307BC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234546-D02E-4085-82F8-DE17DA6F5B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13C45DE-9FB6-4E29-A904-306ACE6CE33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54572A5-236E-4881-AFD1-1918CE40C39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B06CAA2-A7F3-4BC2-A9A5-FF4AFEADD6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0F9C9-AB92-4E86-B698-DEC9BF4350FF}" type="datetimeFigureOut">
              <a:rPr lang="ru-RU" smtClean="0"/>
              <a:t>20.09.2024</a:t>
            </a:fld>
            <a:endParaRPr lang="ru-R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5D444A5-D920-4D5D-9553-DCD9F52D1A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57FD79-1674-4A54-9A10-C2B19FCB8B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DEFA0-FF01-4CA2-B8AA-E5F5B71BEE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584793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34ACEA-303B-44A8-9FF6-2B04A8D393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C9909F6-1892-4520-82F4-4EEF3D9003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0F9C9-AB92-4E86-B698-DEC9BF4350FF}" type="datetimeFigureOut">
              <a:rPr lang="ru-RU" smtClean="0"/>
              <a:t>20.09.2024</a:t>
            </a:fld>
            <a:endParaRPr lang="ru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ACA3AE-2091-4B8A-B951-1D015DDDED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5C5308-1C2C-4ADD-9F5A-1D3CB2969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DEFA0-FF01-4CA2-B8AA-E5F5B71BEE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593914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6542A77-FB63-4EAE-B5FD-4180ED6DCF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0F9C9-AB92-4E86-B698-DEC9BF4350FF}" type="datetimeFigureOut">
              <a:rPr lang="ru-RU" smtClean="0"/>
              <a:t>20.09.2024</a:t>
            </a:fld>
            <a:endParaRPr lang="ru-R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8FFD9D0-9D3B-41B0-9B36-8B41F8D61B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49E3AA-7517-494B-B67A-BB1C4E66FF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DEFA0-FF01-4CA2-B8AA-E5F5B71BEE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795845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CCFC4-113B-451D-B550-1BE6353FE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B29C6C-2FF5-4A7B-9604-7155409FA9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B24B63-4D91-4FA4-99E0-F8AE45C01C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25F6F8-8CE2-4E5C-A681-3A498E2835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0F9C9-AB92-4E86-B698-DEC9BF4350FF}" type="datetimeFigureOut">
              <a:rPr lang="ru-RU" smtClean="0"/>
              <a:t>20.09.2024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FF3466-081F-47F4-B157-88EC11A3C7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B8B51D-600B-48F6-A3B6-F119ED2C9C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DEFA0-FF01-4CA2-B8AA-E5F5B71BEE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251792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D6ECBB-6A9A-4A5A-930E-6C123F0EB0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1C66891-4F06-4791-BE48-4589EAC5D1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28AEC7-25D3-4C82-88FB-1B5909A698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165394-32A0-4649-9BA8-2FA805C112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0F9C9-AB92-4E86-B698-DEC9BF4350FF}" type="datetimeFigureOut">
              <a:rPr lang="ru-RU" smtClean="0"/>
              <a:t>20.09.2024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63EF9-E1A2-4ACA-A610-A6CFB5B04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0E48AC-57DE-4B59-BEEF-B1931F530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DEFA0-FF01-4CA2-B8AA-E5F5B71BEE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958484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C0558F3-59AB-415C-ADFF-E932D0B730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48236A-B80C-480A-B960-2D7BB7BAE9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3A1A7C-A108-420C-AF68-BBC0C300EFE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90F9C9-AB92-4E86-B698-DEC9BF4350FF}" type="datetimeFigureOut">
              <a:rPr lang="ru-RU" smtClean="0"/>
              <a:t>20.09.2024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12AC2B-3BDD-4A35-A722-6DCB8DC37F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36E25D-683F-4F30-9B41-765F217004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DEFA0-FF01-4CA2-B8AA-E5F5B71BEE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91050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emf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3.png"/><Relationship Id="rId7" Type="http://schemas.openxmlformats.org/officeDocument/2006/relationships/image" Target="../media/image15.png"/><Relationship Id="rId12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11" Type="http://schemas.openxmlformats.org/officeDocument/2006/relationships/image" Target="../media/image18.png"/><Relationship Id="rId5" Type="http://schemas.openxmlformats.org/officeDocument/2006/relationships/image" Target="../media/image5.png"/><Relationship Id="rId10" Type="http://schemas.openxmlformats.org/officeDocument/2006/relationships/image" Target="../media/image17.png"/><Relationship Id="rId4" Type="http://schemas.openxmlformats.org/officeDocument/2006/relationships/image" Target="../media/image4.png"/><Relationship Id="rId9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54E85F0-DCD6-42D1-0560-0E0070092A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4135437"/>
          </a:xfrm>
        </p:spPr>
        <p:txBody>
          <a:bodyPr>
            <a:noAutofit/>
          </a:bodyPr>
          <a:lstStyle/>
          <a:p>
            <a:r>
              <a:rPr lang="ru-RU" sz="8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Паттерн проектирования «Декоратор»</a:t>
            </a:r>
          </a:p>
        </p:txBody>
      </p:sp>
    </p:spTree>
    <p:extLst>
      <p:ext uri="{BB962C8B-B14F-4D97-AF65-F5344CB8AC3E}">
        <p14:creationId xmlns:p14="http://schemas.microsoft.com/office/powerpoint/2010/main" val="42256251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Примерная реализация (продолжение)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838200" y="1314944"/>
            <a:ext cx="4753744" cy="52804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80975">
              <a:lnSpc>
                <a:spcPct val="115000"/>
              </a:lnSpc>
            </a:pPr>
            <a:r>
              <a:rPr lang="en-US" sz="1400" dirty="0">
                <a:solidFill>
                  <a:srgbClr val="008000"/>
                </a:solidFill>
                <a:latin typeface="Consolas"/>
                <a:ea typeface="Calibri"/>
                <a:cs typeface="Times New Roman"/>
              </a:rPr>
              <a:t>/*  </a:t>
            </a:r>
            <a:r>
              <a:rPr lang="ru-RU" sz="1400" dirty="0">
                <a:solidFill>
                  <a:srgbClr val="008000"/>
                </a:solidFill>
                <a:latin typeface="Consolas"/>
                <a:ea typeface="Calibri"/>
                <a:cs typeface="Times New Roman"/>
              </a:rPr>
              <a:t>Продолжение класса </a:t>
            </a:r>
            <a:r>
              <a:rPr lang="en-US" sz="1400" dirty="0">
                <a:solidFill>
                  <a:srgbClr val="008000"/>
                </a:solidFill>
                <a:latin typeface="Consolas"/>
                <a:ea typeface="Calibri"/>
                <a:cs typeface="Times New Roman"/>
              </a:rPr>
              <a:t>Beverage */</a:t>
            </a:r>
            <a:endParaRPr lang="ru-RU" sz="1400" dirty="0">
              <a:solidFill>
                <a:srgbClr val="000000"/>
              </a:solidFill>
              <a:latin typeface="Consolas"/>
              <a:ea typeface="Calibri"/>
              <a:cs typeface="Times New Roman"/>
            </a:endParaRPr>
          </a:p>
          <a:p>
            <a:pPr defTabSz="180975">
              <a:lnSpc>
                <a:spcPct val="115000"/>
              </a:lnSpc>
            </a:pP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	</a:t>
            </a:r>
            <a:r>
              <a:rPr lang="en-US" sz="1400" dirty="0">
                <a:solidFill>
                  <a:srgbClr val="2B91AF"/>
                </a:solidFill>
                <a:latin typeface="Consolas"/>
                <a:ea typeface="Calibri"/>
                <a:cs typeface="Times New Roman"/>
              </a:rPr>
              <a:t>string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GetDescription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() </a:t>
            </a:r>
            <a:r>
              <a:rPr lang="en-US" sz="14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const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override 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{</a:t>
            </a:r>
            <a:endParaRPr lang="ru-RU" sz="1400" dirty="0">
              <a:ea typeface="Calibri"/>
              <a:cs typeface="Times New Roman"/>
            </a:endParaRPr>
          </a:p>
          <a:p>
            <a:pPr defTabSz="180975">
              <a:lnSpc>
                <a:spcPct val="115000"/>
              </a:lnSpc>
            </a:pP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		</a:t>
            </a:r>
            <a:r>
              <a:rPr lang="en-US" sz="1400" dirty="0">
                <a:solidFill>
                  <a:srgbClr val="2B91AF"/>
                </a:solidFill>
                <a:latin typeface="Consolas"/>
                <a:ea typeface="Calibri"/>
                <a:cs typeface="Times New Roman"/>
              </a:rPr>
              <a:t>string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desc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;</a:t>
            </a:r>
            <a:endParaRPr lang="ru-RU" sz="1400" dirty="0">
              <a:ea typeface="Calibri"/>
              <a:cs typeface="Times New Roman"/>
            </a:endParaRPr>
          </a:p>
          <a:p>
            <a:pPr defTabSz="180975">
              <a:lnSpc>
                <a:spcPct val="115000"/>
              </a:lnSpc>
            </a:pP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		</a:t>
            </a:r>
            <a:r>
              <a:rPr lang="en-US" sz="14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if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(</a:t>
            </a:r>
            <a:r>
              <a:rPr lang="en-US" sz="1400" dirty="0" err="1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m_hasChocolateSyrup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) </a:t>
            </a:r>
            <a:endParaRPr lang="ru-RU" sz="1400" dirty="0">
              <a:solidFill>
                <a:srgbClr val="000000"/>
              </a:solidFill>
              <a:latin typeface="Consolas"/>
              <a:ea typeface="Calibri"/>
              <a:cs typeface="Times New Roman"/>
            </a:endParaRPr>
          </a:p>
          <a:p>
            <a:pPr defTabSz="180975">
              <a:lnSpc>
                <a:spcPct val="115000"/>
              </a:lnSpc>
            </a:pPr>
            <a:r>
              <a:rPr lang="ru-RU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			</a:t>
            </a:r>
            <a:r>
              <a:rPr lang="en-US" sz="1400" dirty="0" err="1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desc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onsolas"/>
                <a:ea typeface="Calibri"/>
                <a:cs typeface="Times New Roman"/>
              </a:rPr>
              <a:t>+=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400" dirty="0">
                <a:solidFill>
                  <a:srgbClr val="A31515"/>
                </a:solidFill>
                <a:latin typeface="Consolas"/>
                <a:ea typeface="Calibri"/>
                <a:cs typeface="Times New Roman"/>
              </a:rPr>
              <a:t>", chocolate syrup"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;</a:t>
            </a:r>
            <a:endParaRPr lang="ru-RU" sz="1400" dirty="0">
              <a:solidFill>
                <a:srgbClr val="000000"/>
              </a:solidFill>
              <a:latin typeface="Consolas"/>
              <a:ea typeface="Calibri"/>
              <a:cs typeface="Times New Roman"/>
            </a:endParaRPr>
          </a:p>
          <a:p>
            <a:pPr defTabSz="180975">
              <a:lnSpc>
                <a:spcPct val="115000"/>
              </a:lnSpc>
            </a:pP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		</a:t>
            </a:r>
            <a:r>
              <a:rPr lang="en-US" sz="1400" dirty="0">
                <a:solidFill>
                  <a:srgbClr val="008000"/>
                </a:solidFill>
                <a:latin typeface="Consolas"/>
                <a:ea typeface="Calibri"/>
                <a:cs typeface="Times New Roman"/>
              </a:rPr>
              <a:t>// ...</a:t>
            </a:r>
            <a:endParaRPr lang="ru-RU" sz="1400" dirty="0">
              <a:ea typeface="Calibri"/>
              <a:cs typeface="Times New Roman"/>
            </a:endParaRPr>
          </a:p>
          <a:p>
            <a:pPr defTabSz="180975">
              <a:lnSpc>
                <a:spcPct val="115000"/>
              </a:lnSpc>
            </a:pP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		</a:t>
            </a:r>
            <a:r>
              <a:rPr lang="en-US" sz="14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return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desc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;</a:t>
            </a:r>
            <a:endParaRPr lang="ru-RU" sz="1400" dirty="0">
              <a:ea typeface="Calibri"/>
              <a:cs typeface="Times New Roman"/>
            </a:endParaRPr>
          </a:p>
          <a:p>
            <a:pPr defTabSz="180975">
              <a:lnSpc>
                <a:spcPct val="115000"/>
              </a:lnSpc>
            </a:pP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	}</a:t>
            </a:r>
            <a:endParaRPr lang="ru-RU" sz="1400" dirty="0">
              <a:ea typeface="Calibri"/>
              <a:cs typeface="Times New Roman"/>
            </a:endParaRPr>
          </a:p>
          <a:p>
            <a:pPr defTabSz="180975">
              <a:lnSpc>
                <a:spcPct val="115000"/>
              </a:lnSpc>
            </a:pPr>
            <a:endParaRPr lang="en-US" sz="1400" dirty="0">
              <a:solidFill>
                <a:srgbClr val="000000"/>
              </a:solidFill>
              <a:latin typeface="Consolas"/>
              <a:ea typeface="Calibri"/>
              <a:cs typeface="Times New Roman"/>
            </a:endParaRPr>
          </a:p>
          <a:p>
            <a:pPr defTabSz="180975">
              <a:lnSpc>
                <a:spcPct val="115000"/>
              </a:lnSpc>
            </a:pP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	</a:t>
            </a:r>
            <a:r>
              <a:rPr lang="en-US" sz="14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double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GetCost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() </a:t>
            </a:r>
            <a:r>
              <a:rPr lang="en-US" sz="14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const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override 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{</a:t>
            </a:r>
            <a:endParaRPr lang="ru-RU" sz="1400" dirty="0">
              <a:ea typeface="Calibri"/>
              <a:cs typeface="Times New Roman"/>
            </a:endParaRPr>
          </a:p>
          <a:p>
            <a:pPr defTabSz="180975">
              <a:lnSpc>
                <a:spcPct val="115000"/>
              </a:lnSpc>
            </a:pP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		</a:t>
            </a:r>
            <a:r>
              <a:rPr lang="en-US" sz="14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double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cost = 0;</a:t>
            </a:r>
            <a:endParaRPr lang="ru-RU" sz="1400" dirty="0">
              <a:ea typeface="Calibri"/>
              <a:cs typeface="Times New Roman"/>
            </a:endParaRPr>
          </a:p>
          <a:p>
            <a:pPr defTabSz="180975">
              <a:lnSpc>
                <a:spcPct val="115000"/>
              </a:lnSpc>
            </a:pP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		</a:t>
            </a:r>
            <a:r>
              <a:rPr lang="en-US" sz="14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if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(</a:t>
            </a:r>
            <a:r>
              <a:rPr lang="en-US" sz="1400" dirty="0" err="1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m_hasChocolateSyrup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)</a:t>
            </a:r>
            <a:endParaRPr lang="ru-RU" sz="1400" dirty="0">
              <a:solidFill>
                <a:srgbClr val="000000"/>
              </a:solidFill>
              <a:latin typeface="Consolas"/>
              <a:ea typeface="Calibri"/>
              <a:cs typeface="Times New Roman"/>
            </a:endParaRPr>
          </a:p>
          <a:p>
            <a:pPr defTabSz="180975">
              <a:lnSpc>
                <a:spcPct val="115000"/>
              </a:lnSpc>
            </a:pPr>
            <a:r>
              <a:rPr lang="ru-RU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			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cost += 30;</a:t>
            </a:r>
            <a:endParaRPr lang="ru-RU" sz="1400" dirty="0">
              <a:ea typeface="Calibri"/>
              <a:cs typeface="Times New Roman"/>
            </a:endParaRPr>
          </a:p>
          <a:p>
            <a:pPr defTabSz="180975">
              <a:lnSpc>
                <a:spcPct val="115000"/>
              </a:lnSpc>
            </a:pP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		</a:t>
            </a:r>
            <a:r>
              <a:rPr lang="en-US" sz="1400" dirty="0">
                <a:solidFill>
                  <a:srgbClr val="008000"/>
                </a:solidFill>
                <a:latin typeface="Consolas"/>
                <a:ea typeface="Calibri"/>
                <a:cs typeface="Times New Roman"/>
              </a:rPr>
              <a:t>// ...</a:t>
            </a:r>
            <a:endParaRPr lang="ru-RU" sz="1400" dirty="0">
              <a:ea typeface="Calibri"/>
              <a:cs typeface="Times New Roman"/>
            </a:endParaRPr>
          </a:p>
          <a:p>
            <a:pPr defTabSz="180975">
              <a:lnSpc>
                <a:spcPct val="115000"/>
              </a:lnSpc>
            </a:pP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		</a:t>
            </a:r>
            <a:r>
              <a:rPr lang="en-US" sz="14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return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cost;</a:t>
            </a:r>
            <a:endParaRPr lang="ru-RU" sz="1400" dirty="0">
              <a:ea typeface="Calibri"/>
              <a:cs typeface="Times New Roman"/>
            </a:endParaRPr>
          </a:p>
          <a:p>
            <a:pPr defTabSz="180975">
              <a:lnSpc>
                <a:spcPct val="115000"/>
              </a:lnSpc>
            </a:pP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	}</a:t>
            </a:r>
            <a:endParaRPr lang="ru-RU" sz="1400" dirty="0">
              <a:ea typeface="Calibri"/>
              <a:cs typeface="Times New Roman"/>
            </a:endParaRPr>
          </a:p>
          <a:p>
            <a:pPr defTabSz="180975">
              <a:lnSpc>
                <a:spcPct val="115000"/>
              </a:lnSpc>
            </a:pPr>
            <a:endParaRPr lang="en-US" sz="1400" dirty="0">
              <a:solidFill>
                <a:srgbClr val="0000FF"/>
              </a:solidFill>
              <a:latin typeface="Consolas"/>
              <a:ea typeface="Calibri"/>
              <a:cs typeface="Times New Roman"/>
            </a:endParaRPr>
          </a:p>
          <a:p>
            <a:pPr defTabSz="180975">
              <a:lnSpc>
                <a:spcPct val="115000"/>
              </a:lnSpc>
            </a:pPr>
            <a:r>
              <a:rPr lang="en-US" sz="14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private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:</a:t>
            </a:r>
            <a:endParaRPr lang="ru-RU" sz="1400" dirty="0">
              <a:solidFill>
                <a:prstClr val="black"/>
              </a:solidFill>
              <a:ea typeface="Calibri"/>
              <a:cs typeface="Times New Roman"/>
            </a:endParaRPr>
          </a:p>
          <a:p>
            <a:pPr defTabSz="180975">
              <a:lnSpc>
                <a:spcPct val="115000"/>
              </a:lnSpc>
            </a:pP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	</a:t>
            </a:r>
            <a:r>
              <a:rPr lang="en-US" sz="14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bool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m_hasChocolateSyrup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= </a:t>
            </a:r>
            <a:r>
              <a:rPr lang="en-US" sz="14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false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;</a:t>
            </a:r>
          </a:p>
          <a:p>
            <a:pPr defTabSz="180975">
              <a:lnSpc>
                <a:spcPct val="115000"/>
              </a:lnSpc>
            </a:pPr>
            <a:r>
              <a:rPr lang="en-US" sz="1400" dirty="0">
                <a:solidFill>
                  <a:srgbClr val="008000"/>
                </a:solidFill>
                <a:latin typeface="Consolas"/>
                <a:ea typeface="Calibri"/>
                <a:cs typeface="Times New Roman"/>
              </a:rPr>
              <a:t>	/*</a:t>
            </a:r>
            <a:r>
              <a:rPr lang="ru-RU" sz="1400" dirty="0">
                <a:solidFill>
                  <a:srgbClr val="008000"/>
                </a:solidFill>
                <a:latin typeface="Consolas"/>
                <a:ea typeface="Calibri"/>
                <a:cs typeface="Times New Roman"/>
              </a:rPr>
              <a:t> флаги остальных</a:t>
            </a:r>
            <a:r>
              <a:rPr lang="en-US" sz="1400" dirty="0">
                <a:solidFill>
                  <a:srgbClr val="00800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ru-RU" sz="1400" dirty="0">
                <a:solidFill>
                  <a:srgbClr val="008000"/>
                </a:solidFill>
                <a:latin typeface="Consolas"/>
                <a:ea typeface="Calibri"/>
                <a:cs typeface="Times New Roman"/>
              </a:rPr>
              <a:t>добавок </a:t>
            </a:r>
            <a:r>
              <a:rPr lang="en-US" sz="1400" dirty="0">
                <a:solidFill>
                  <a:srgbClr val="008000"/>
                </a:solidFill>
                <a:latin typeface="Consolas"/>
                <a:ea typeface="Calibri"/>
                <a:cs typeface="Times New Roman"/>
              </a:rPr>
              <a:t>*/</a:t>
            </a:r>
            <a:endParaRPr lang="ru-RU" sz="1400" dirty="0">
              <a:solidFill>
                <a:prstClr val="black"/>
              </a:solidFill>
              <a:ea typeface="Calibri"/>
              <a:cs typeface="Times New Roman"/>
            </a:endParaRPr>
          </a:p>
          <a:p>
            <a:pPr defTabSz="180975">
              <a:lnSpc>
                <a:spcPct val="115000"/>
              </a:lnSpc>
            </a:pP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};</a:t>
            </a:r>
            <a:endParaRPr lang="ru-RU" sz="1400" dirty="0">
              <a:solidFill>
                <a:prstClr val="black"/>
              </a:solidFill>
              <a:ea typeface="Calibri"/>
              <a:cs typeface="Times New Roman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169224" y="1314944"/>
            <a:ext cx="5184576" cy="3313215"/>
            <a:chOff x="3965915" y="3530104"/>
            <a:chExt cx="5184576" cy="3313215"/>
          </a:xfrm>
        </p:grpSpPr>
        <p:sp>
          <p:nvSpPr>
            <p:cNvPr id="5" name="Прямоугольник 4"/>
            <p:cNvSpPr/>
            <p:nvPr/>
          </p:nvSpPr>
          <p:spPr>
            <a:xfrm>
              <a:off x="3965915" y="3530104"/>
              <a:ext cx="5184576" cy="33132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180975">
                <a:lnSpc>
                  <a:spcPct val="115000"/>
                </a:lnSpc>
              </a:pPr>
              <a:r>
                <a:rPr lang="en-US" sz="1400" dirty="0">
                  <a:solidFill>
                    <a:srgbClr val="008000"/>
                  </a:solidFill>
                  <a:latin typeface="Consolas"/>
                  <a:ea typeface="Calibri"/>
                  <a:cs typeface="Times New Roman"/>
                </a:rPr>
                <a:t>// </a:t>
              </a:r>
              <a:r>
                <a:rPr lang="ru-RU" sz="1400" dirty="0">
                  <a:solidFill>
                    <a:srgbClr val="008000"/>
                  </a:solidFill>
                  <a:latin typeface="Consolas"/>
                  <a:ea typeface="Calibri"/>
                  <a:cs typeface="Times New Roman"/>
                </a:rPr>
                <a:t>Кофе, другие классы реализуются похожим образом</a:t>
              </a:r>
              <a:endParaRPr lang="ru-RU" sz="1400" dirty="0">
                <a:ea typeface="Calibri"/>
                <a:cs typeface="Times New Roman"/>
              </a:endParaRPr>
            </a:p>
            <a:p>
              <a:pPr defTabSz="180975">
                <a:lnSpc>
                  <a:spcPct val="115000"/>
                </a:lnSpc>
              </a:pPr>
              <a:r>
                <a:rPr lang="en-US" sz="1400" dirty="0">
                  <a:solidFill>
                    <a:srgbClr val="0000FF"/>
                  </a:solidFill>
                  <a:latin typeface="Consolas"/>
                  <a:ea typeface="Calibri"/>
                  <a:cs typeface="Times New Roman"/>
                </a:rPr>
                <a:t>class</a:t>
              </a:r>
              <a:r>
                <a:rPr lang="en-US" sz="1400" dirty="0">
                  <a:solidFill>
                    <a:srgbClr val="000000"/>
                  </a:solidFill>
                  <a:latin typeface="Consolas"/>
                  <a:ea typeface="Calibri"/>
                  <a:cs typeface="Times New Roman"/>
                </a:rPr>
                <a:t> </a:t>
              </a:r>
              <a:r>
                <a:rPr lang="en-US" sz="1400" dirty="0" err="1">
                  <a:solidFill>
                    <a:srgbClr val="2B91AF"/>
                  </a:solidFill>
                  <a:latin typeface="Consolas"/>
                  <a:ea typeface="Calibri"/>
                  <a:cs typeface="Times New Roman"/>
                </a:rPr>
                <a:t>CCoffee</a:t>
              </a:r>
              <a:r>
                <a:rPr lang="en-US" sz="1400" dirty="0">
                  <a:solidFill>
                    <a:srgbClr val="000000"/>
                  </a:solidFill>
                  <a:latin typeface="Consolas"/>
                  <a:ea typeface="Calibri"/>
                  <a:cs typeface="Times New Roman"/>
                </a:rPr>
                <a:t> : </a:t>
              </a:r>
              <a:r>
                <a:rPr lang="en-US" sz="1400" dirty="0">
                  <a:solidFill>
                    <a:srgbClr val="0000FF"/>
                  </a:solidFill>
                  <a:latin typeface="Consolas"/>
                  <a:ea typeface="Calibri"/>
                  <a:cs typeface="Times New Roman"/>
                </a:rPr>
                <a:t>public</a:t>
              </a:r>
              <a:r>
                <a:rPr lang="en-US" sz="1400" dirty="0">
                  <a:solidFill>
                    <a:srgbClr val="000000"/>
                  </a:solidFill>
                  <a:latin typeface="Consolas"/>
                  <a:ea typeface="Calibri"/>
                  <a:cs typeface="Times New Roman"/>
                </a:rPr>
                <a:t> </a:t>
              </a:r>
              <a:r>
                <a:rPr lang="en-US" sz="1400" dirty="0" err="1">
                  <a:solidFill>
                    <a:srgbClr val="2B91AF"/>
                  </a:solidFill>
                  <a:latin typeface="Consolas"/>
                  <a:ea typeface="Calibri"/>
                  <a:cs typeface="Times New Roman"/>
                </a:rPr>
                <a:t>CBeverage</a:t>
              </a:r>
              <a:endParaRPr lang="ru-RU" sz="1400" dirty="0">
                <a:ea typeface="Calibri"/>
                <a:cs typeface="Times New Roman"/>
              </a:endParaRPr>
            </a:p>
            <a:p>
              <a:pPr defTabSz="180975">
                <a:lnSpc>
                  <a:spcPct val="115000"/>
                </a:lnSpc>
              </a:pPr>
              <a:r>
                <a:rPr lang="en-US" sz="1400" dirty="0">
                  <a:solidFill>
                    <a:srgbClr val="000000"/>
                  </a:solidFill>
                  <a:latin typeface="Consolas"/>
                  <a:ea typeface="Calibri"/>
                  <a:cs typeface="Times New Roman"/>
                </a:rPr>
                <a:t>{</a:t>
              </a:r>
              <a:endParaRPr lang="ru-RU" sz="1400" dirty="0">
                <a:ea typeface="Calibri"/>
                <a:cs typeface="Times New Roman"/>
              </a:endParaRPr>
            </a:p>
            <a:p>
              <a:pPr defTabSz="180975">
                <a:lnSpc>
                  <a:spcPct val="115000"/>
                </a:lnSpc>
              </a:pPr>
              <a:r>
                <a:rPr lang="en-US" sz="1400" dirty="0">
                  <a:solidFill>
                    <a:srgbClr val="0000FF"/>
                  </a:solidFill>
                  <a:latin typeface="Consolas"/>
                  <a:ea typeface="Calibri"/>
                  <a:cs typeface="Times New Roman"/>
                </a:rPr>
                <a:t>public</a:t>
              </a:r>
              <a:r>
                <a:rPr lang="en-US" sz="1400" dirty="0">
                  <a:solidFill>
                    <a:srgbClr val="000000"/>
                  </a:solidFill>
                  <a:latin typeface="Consolas"/>
                  <a:ea typeface="Calibri"/>
                  <a:cs typeface="Times New Roman"/>
                </a:rPr>
                <a:t>:</a:t>
              </a:r>
              <a:endParaRPr lang="ru-RU" sz="1400" dirty="0">
                <a:ea typeface="Calibri"/>
                <a:cs typeface="Times New Roman"/>
              </a:endParaRPr>
            </a:p>
            <a:p>
              <a:pPr defTabSz="180975">
                <a:lnSpc>
                  <a:spcPct val="115000"/>
                </a:lnSpc>
              </a:pPr>
              <a:r>
                <a:rPr lang="en-US" sz="1400" dirty="0">
                  <a:solidFill>
                    <a:srgbClr val="000000"/>
                  </a:solidFill>
                  <a:latin typeface="Consolas"/>
                  <a:ea typeface="Calibri"/>
                  <a:cs typeface="Times New Roman"/>
                </a:rPr>
                <a:t>	</a:t>
              </a:r>
              <a:r>
                <a:rPr lang="en-US" sz="1400" dirty="0">
                  <a:solidFill>
                    <a:srgbClr val="2B91AF"/>
                  </a:solidFill>
                  <a:latin typeface="Consolas"/>
                  <a:ea typeface="Calibri"/>
                  <a:cs typeface="Times New Roman"/>
                </a:rPr>
                <a:t>string</a:t>
              </a:r>
              <a:r>
                <a:rPr lang="en-US" sz="1400" dirty="0">
                  <a:solidFill>
                    <a:srgbClr val="000000"/>
                  </a:solidFill>
                  <a:latin typeface="Consolas"/>
                  <a:ea typeface="Calibri"/>
                  <a:cs typeface="Times New Roman"/>
                </a:rPr>
                <a:t> </a:t>
              </a:r>
              <a:r>
                <a:rPr lang="en-US" sz="1400" dirty="0" err="1">
                  <a:solidFill>
                    <a:srgbClr val="000000"/>
                  </a:solidFill>
                  <a:latin typeface="Consolas"/>
                  <a:ea typeface="Calibri"/>
                  <a:cs typeface="Times New Roman"/>
                </a:rPr>
                <a:t>GetDescription</a:t>
              </a:r>
              <a:r>
                <a:rPr lang="en-US" sz="1400" dirty="0">
                  <a:solidFill>
                    <a:srgbClr val="000000"/>
                  </a:solidFill>
                  <a:latin typeface="Consolas"/>
                  <a:ea typeface="Calibri"/>
                  <a:cs typeface="Times New Roman"/>
                </a:rPr>
                <a:t>() </a:t>
              </a:r>
              <a:r>
                <a:rPr lang="en-US" sz="1400" dirty="0" err="1">
                  <a:solidFill>
                    <a:srgbClr val="0000FF"/>
                  </a:solidFill>
                  <a:latin typeface="Consolas"/>
                  <a:ea typeface="Calibri"/>
                  <a:cs typeface="Times New Roman"/>
                </a:rPr>
                <a:t>const</a:t>
              </a:r>
              <a:r>
                <a:rPr lang="en-US" sz="1400" dirty="0">
                  <a:solidFill>
                    <a:srgbClr val="000000"/>
                  </a:solidFill>
                  <a:latin typeface="Consolas"/>
                  <a:ea typeface="Calibri"/>
                  <a:cs typeface="Times New Roman"/>
                </a:rPr>
                <a:t> </a:t>
              </a:r>
              <a:r>
                <a:rPr lang="en-US" sz="1400" dirty="0">
                  <a:solidFill>
                    <a:srgbClr val="0000FF"/>
                  </a:solidFill>
                  <a:latin typeface="Consolas"/>
                  <a:ea typeface="Calibri"/>
                  <a:cs typeface="Times New Roman"/>
                </a:rPr>
                <a:t>override</a:t>
              </a:r>
              <a:endPara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endParaRPr>
            </a:p>
            <a:p>
              <a:pPr defTabSz="180975">
                <a:lnSpc>
                  <a:spcPct val="115000"/>
                </a:lnSpc>
              </a:pPr>
              <a:r>
                <a:rPr lang="en-US" sz="1400" dirty="0">
                  <a:solidFill>
                    <a:srgbClr val="000000"/>
                  </a:solidFill>
                  <a:latin typeface="Consolas"/>
                  <a:ea typeface="Calibri"/>
                  <a:cs typeface="Times New Roman"/>
                </a:rPr>
                <a:t>	{</a:t>
              </a:r>
            </a:p>
            <a:p>
              <a:pPr defTabSz="180975">
                <a:lnSpc>
                  <a:spcPct val="115000"/>
                </a:lnSpc>
              </a:pPr>
              <a:r>
                <a:rPr lang="en-US" sz="1400" dirty="0">
                  <a:solidFill>
                    <a:srgbClr val="000000"/>
                  </a:solidFill>
                  <a:latin typeface="Consolas"/>
                  <a:ea typeface="Calibri"/>
                  <a:cs typeface="Times New Roman"/>
                </a:rPr>
                <a:t>		</a:t>
              </a:r>
              <a:r>
                <a:rPr lang="en-US" sz="1400" dirty="0">
                  <a:solidFill>
                    <a:srgbClr val="0000FF"/>
                  </a:solidFill>
                  <a:latin typeface="Consolas"/>
                  <a:ea typeface="Calibri"/>
                  <a:cs typeface="Times New Roman"/>
                </a:rPr>
                <a:t>return</a:t>
              </a:r>
              <a:r>
                <a:rPr lang="en-US" sz="1400" dirty="0">
                  <a:solidFill>
                    <a:srgbClr val="000000"/>
                  </a:solidFill>
                  <a:latin typeface="Consolas"/>
                  <a:ea typeface="Calibri"/>
                  <a:cs typeface="Times New Roman"/>
                </a:rPr>
                <a:t> </a:t>
              </a:r>
              <a:r>
                <a:rPr lang="en-US" sz="1400" dirty="0">
                  <a:solidFill>
                    <a:srgbClr val="A31515"/>
                  </a:solidFill>
                  <a:latin typeface="Consolas"/>
                  <a:ea typeface="Calibri"/>
                  <a:cs typeface="Times New Roman"/>
                </a:rPr>
                <a:t>"Coffee"</a:t>
              </a:r>
              <a:r>
                <a:rPr lang="en-US" sz="1400" dirty="0">
                  <a:solidFill>
                    <a:srgbClr val="000000"/>
                  </a:solidFill>
                  <a:latin typeface="Consolas"/>
                  <a:ea typeface="Calibri"/>
                  <a:cs typeface="Times New Roman"/>
                </a:rPr>
                <a:t> </a:t>
              </a:r>
              <a:r>
                <a:rPr lang="en-US" sz="1400" dirty="0">
                  <a:solidFill>
                    <a:srgbClr val="008080"/>
                  </a:solidFill>
                  <a:latin typeface="Consolas"/>
                  <a:ea typeface="Calibri"/>
                  <a:cs typeface="Times New Roman"/>
                </a:rPr>
                <a:t>+</a:t>
              </a:r>
              <a:r>
                <a:rPr lang="en-US" sz="1400" dirty="0">
                  <a:solidFill>
                    <a:srgbClr val="000000"/>
                  </a:solidFill>
                  <a:latin typeface="Consolas"/>
                  <a:ea typeface="Calibri"/>
                  <a:cs typeface="Times New Roman"/>
                </a:rPr>
                <a:t> </a:t>
              </a:r>
              <a:r>
                <a:rPr lang="en-US" sz="1400" dirty="0" err="1">
                  <a:solidFill>
                    <a:srgbClr val="2B91AF"/>
                  </a:solidFill>
                  <a:latin typeface="Consolas"/>
                  <a:ea typeface="Calibri"/>
                  <a:cs typeface="Times New Roman"/>
                </a:rPr>
                <a:t>CBeverage</a:t>
              </a:r>
              <a:r>
                <a:rPr lang="en-US" sz="1400" dirty="0">
                  <a:solidFill>
                    <a:srgbClr val="000000"/>
                  </a:solidFill>
                  <a:latin typeface="Consolas"/>
                  <a:ea typeface="Calibri"/>
                  <a:cs typeface="Times New Roman"/>
                </a:rPr>
                <a:t>::</a:t>
              </a:r>
              <a:r>
                <a:rPr lang="en-US" sz="1400" dirty="0" err="1">
                  <a:solidFill>
                    <a:srgbClr val="000000"/>
                  </a:solidFill>
                  <a:latin typeface="Consolas"/>
                  <a:ea typeface="Calibri"/>
                  <a:cs typeface="Times New Roman"/>
                </a:rPr>
                <a:t>GetDescription</a:t>
              </a:r>
              <a:r>
                <a:rPr lang="en-US" sz="1400" dirty="0">
                  <a:solidFill>
                    <a:srgbClr val="000000"/>
                  </a:solidFill>
                  <a:latin typeface="Consolas"/>
                  <a:ea typeface="Calibri"/>
                  <a:cs typeface="Times New Roman"/>
                </a:rPr>
                <a:t>(); </a:t>
              </a:r>
            </a:p>
            <a:p>
              <a:pPr defTabSz="180975">
                <a:lnSpc>
                  <a:spcPct val="115000"/>
                </a:lnSpc>
              </a:pPr>
              <a:r>
                <a:rPr lang="en-US" sz="1400" dirty="0">
                  <a:solidFill>
                    <a:srgbClr val="000000"/>
                  </a:solidFill>
                  <a:latin typeface="Consolas"/>
                  <a:ea typeface="Calibri"/>
                  <a:cs typeface="Times New Roman"/>
                </a:rPr>
                <a:t>	}</a:t>
              </a:r>
              <a:endParaRPr lang="ru-RU" sz="1400" dirty="0">
                <a:ea typeface="Calibri"/>
                <a:cs typeface="Times New Roman"/>
              </a:endParaRPr>
            </a:p>
            <a:p>
              <a:pPr defTabSz="180975">
                <a:lnSpc>
                  <a:spcPct val="115000"/>
                </a:lnSpc>
              </a:pPr>
              <a:r>
                <a:rPr lang="en-US" sz="1400" dirty="0">
                  <a:solidFill>
                    <a:srgbClr val="000000"/>
                  </a:solidFill>
                  <a:latin typeface="Consolas"/>
                  <a:ea typeface="Calibri"/>
                  <a:cs typeface="Times New Roman"/>
                </a:rPr>
                <a:t>	</a:t>
              </a:r>
              <a:r>
                <a:rPr lang="en-US" sz="1400" dirty="0">
                  <a:solidFill>
                    <a:srgbClr val="0000FF"/>
                  </a:solidFill>
                  <a:latin typeface="Consolas"/>
                  <a:ea typeface="Calibri"/>
                  <a:cs typeface="Times New Roman"/>
                </a:rPr>
                <a:t>double</a:t>
              </a:r>
              <a:r>
                <a:rPr lang="en-US" sz="1400" dirty="0">
                  <a:solidFill>
                    <a:srgbClr val="000000"/>
                  </a:solidFill>
                  <a:latin typeface="Consolas"/>
                  <a:ea typeface="Calibri"/>
                  <a:cs typeface="Times New Roman"/>
                </a:rPr>
                <a:t> </a:t>
              </a:r>
              <a:r>
                <a:rPr lang="en-US" sz="1400" dirty="0" err="1">
                  <a:solidFill>
                    <a:srgbClr val="000000"/>
                  </a:solidFill>
                  <a:latin typeface="Consolas"/>
                  <a:ea typeface="Calibri"/>
                  <a:cs typeface="Times New Roman"/>
                </a:rPr>
                <a:t>GetCost</a:t>
              </a:r>
              <a:r>
                <a:rPr lang="en-US" sz="1400" dirty="0">
                  <a:solidFill>
                    <a:srgbClr val="000000"/>
                  </a:solidFill>
                  <a:latin typeface="Consolas"/>
                  <a:ea typeface="Calibri"/>
                  <a:cs typeface="Times New Roman"/>
                </a:rPr>
                <a:t>() </a:t>
              </a:r>
              <a:r>
                <a:rPr lang="en-US" sz="1400" dirty="0" err="1">
                  <a:solidFill>
                    <a:srgbClr val="0000FF"/>
                  </a:solidFill>
                  <a:latin typeface="Consolas"/>
                  <a:ea typeface="Calibri"/>
                  <a:cs typeface="Times New Roman"/>
                </a:rPr>
                <a:t>const</a:t>
              </a:r>
              <a:r>
                <a:rPr lang="en-US" sz="1400" dirty="0">
                  <a:solidFill>
                    <a:srgbClr val="000000"/>
                  </a:solidFill>
                  <a:latin typeface="Consolas"/>
                  <a:ea typeface="Calibri"/>
                  <a:cs typeface="Times New Roman"/>
                </a:rPr>
                <a:t> </a:t>
              </a:r>
            </a:p>
            <a:p>
              <a:pPr defTabSz="180975">
                <a:lnSpc>
                  <a:spcPct val="115000"/>
                </a:lnSpc>
              </a:pPr>
              <a:r>
                <a:rPr lang="en-US" sz="1400" dirty="0">
                  <a:solidFill>
                    <a:srgbClr val="000000"/>
                  </a:solidFill>
                  <a:latin typeface="Consolas"/>
                  <a:ea typeface="Calibri"/>
                  <a:cs typeface="Times New Roman"/>
                </a:rPr>
                <a:t>	{</a:t>
              </a:r>
            </a:p>
            <a:p>
              <a:pPr defTabSz="180975">
                <a:lnSpc>
                  <a:spcPct val="115000"/>
                </a:lnSpc>
              </a:pPr>
              <a:r>
                <a:rPr lang="en-US" sz="1400" dirty="0">
                  <a:solidFill>
                    <a:srgbClr val="000000"/>
                  </a:solidFill>
                  <a:latin typeface="Consolas"/>
                  <a:ea typeface="Calibri"/>
                  <a:cs typeface="Times New Roman"/>
                </a:rPr>
                <a:t>		</a:t>
              </a:r>
              <a:r>
                <a:rPr lang="en-US" sz="1400" dirty="0">
                  <a:solidFill>
                    <a:srgbClr val="0000FF"/>
                  </a:solidFill>
                  <a:latin typeface="Consolas"/>
                  <a:ea typeface="Calibri"/>
                  <a:cs typeface="Times New Roman"/>
                </a:rPr>
                <a:t>return</a:t>
              </a:r>
              <a:r>
                <a:rPr lang="en-US" sz="1400" dirty="0">
                  <a:solidFill>
                    <a:srgbClr val="000000"/>
                  </a:solidFill>
                  <a:latin typeface="Consolas"/>
                  <a:ea typeface="Calibri"/>
                  <a:cs typeface="Times New Roman"/>
                </a:rPr>
                <a:t> 60 + </a:t>
              </a:r>
              <a:r>
                <a:rPr lang="en-US" sz="1400" dirty="0" err="1">
                  <a:solidFill>
                    <a:srgbClr val="2B91AF"/>
                  </a:solidFill>
                  <a:latin typeface="Consolas"/>
                  <a:ea typeface="Calibri"/>
                  <a:cs typeface="Times New Roman"/>
                </a:rPr>
                <a:t>CBeverage</a:t>
              </a:r>
              <a:r>
                <a:rPr lang="en-US" sz="1400" dirty="0">
                  <a:solidFill>
                    <a:srgbClr val="000000"/>
                  </a:solidFill>
                  <a:latin typeface="Consolas"/>
                  <a:ea typeface="Calibri"/>
                  <a:cs typeface="Times New Roman"/>
                </a:rPr>
                <a:t>::</a:t>
              </a:r>
              <a:r>
                <a:rPr lang="en-US" sz="1400" dirty="0" err="1">
                  <a:solidFill>
                    <a:srgbClr val="000000"/>
                  </a:solidFill>
                  <a:latin typeface="Consolas"/>
                  <a:ea typeface="Calibri"/>
                  <a:cs typeface="Times New Roman"/>
                </a:rPr>
                <a:t>GetCost</a:t>
              </a:r>
              <a:r>
                <a:rPr lang="en-US" sz="1400" dirty="0">
                  <a:solidFill>
                    <a:srgbClr val="000000"/>
                  </a:solidFill>
                  <a:latin typeface="Consolas"/>
                  <a:ea typeface="Calibri"/>
                  <a:cs typeface="Times New Roman"/>
                </a:rPr>
                <a:t>(); </a:t>
              </a:r>
            </a:p>
            <a:p>
              <a:pPr defTabSz="180975">
                <a:lnSpc>
                  <a:spcPct val="115000"/>
                </a:lnSpc>
              </a:pPr>
              <a:r>
                <a:rPr lang="en-US" sz="1400" dirty="0">
                  <a:solidFill>
                    <a:srgbClr val="000000"/>
                  </a:solidFill>
                  <a:latin typeface="Consolas"/>
                  <a:ea typeface="Calibri"/>
                  <a:cs typeface="Times New Roman"/>
                </a:rPr>
                <a:t>	}</a:t>
              </a:r>
              <a:endParaRPr lang="ru-RU" sz="1400" dirty="0">
                <a:ea typeface="Calibri"/>
                <a:cs typeface="Times New Roman"/>
              </a:endParaRPr>
            </a:p>
            <a:p>
              <a:pPr defTabSz="180975">
                <a:lnSpc>
                  <a:spcPct val="115000"/>
                </a:lnSpc>
                <a:spcAft>
                  <a:spcPts val="1000"/>
                </a:spcAft>
              </a:pPr>
              <a:r>
                <a:rPr lang="ru-RU" sz="1400" dirty="0">
                  <a:solidFill>
                    <a:srgbClr val="000000"/>
                  </a:solidFill>
                  <a:latin typeface="Consolas"/>
                  <a:ea typeface="Calibri"/>
                  <a:cs typeface="Times New Roman"/>
                </a:rPr>
                <a:t>};</a:t>
              </a:r>
              <a:endParaRPr lang="ru-RU" sz="1400" dirty="0">
                <a:ea typeface="Calibri"/>
                <a:cs typeface="Times New Roman"/>
              </a:endParaRPr>
            </a:p>
          </p:txBody>
        </p:sp>
        <p:sp>
          <p:nvSpPr>
            <p:cNvPr id="3" name="Прямоугольник 2"/>
            <p:cNvSpPr/>
            <p:nvPr/>
          </p:nvSpPr>
          <p:spPr>
            <a:xfrm>
              <a:off x="4355976" y="5013176"/>
              <a:ext cx="4788024" cy="36004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" name="Прямоугольник 6"/>
            <p:cNvSpPr/>
            <p:nvPr/>
          </p:nvSpPr>
          <p:spPr>
            <a:xfrm>
              <a:off x="4355976" y="5949280"/>
              <a:ext cx="3456384" cy="43204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9" name="Rectangle 8"/>
          <p:cNvSpPr/>
          <p:nvPr/>
        </p:nvSpPr>
        <p:spPr>
          <a:xfrm>
            <a:off x="6115447" y="4887755"/>
            <a:ext cx="5231861" cy="16954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79388">
              <a:lnSpc>
                <a:spcPct val="107000"/>
              </a:lnSpc>
            </a:pPr>
            <a:r>
              <a:rPr lang="en-US" sz="1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main()</a:t>
            </a:r>
            <a:endParaRPr lang="ru-RU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defTabSz="179388"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{</a:t>
            </a:r>
            <a:endParaRPr lang="ru-RU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defTabSz="179388"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sz="1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CCoffee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coffee;</a:t>
            </a:r>
            <a:endParaRPr lang="ru-RU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defTabSz="179388"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coffee.SetChocolateSyrup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true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ru-RU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defTabSz="179388"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cout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&lt;&lt;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coffee.GetDescription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 </a:t>
            </a:r>
          </a:p>
          <a:p>
            <a:pPr defTabSz="179388"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     </a:t>
            </a:r>
            <a:r>
              <a:rPr lang="en-US" sz="14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&lt;&lt;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 costs "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&lt;&lt;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coffee.GetCost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();</a:t>
            </a:r>
            <a:endParaRPr lang="ru-RU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defTabSz="179388">
              <a:lnSpc>
                <a:spcPct val="107000"/>
              </a:lnSpc>
              <a:spcAft>
                <a:spcPts val="800"/>
              </a:spcAft>
            </a:pPr>
            <a:r>
              <a:rPr lang="ru-RU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}</a:t>
            </a:r>
            <a:endParaRPr lang="ru-RU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5400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Критика архитектурного решения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Изменение цены дополнений приведёт к изменению существующего кода</a:t>
            </a:r>
          </a:p>
          <a:p>
            <a:r>
              <a:rPr lang="ru-RU" dirty="0"/>
              <a:t>Чтобы добавить новые дополнения нужно будет изменить родительский класс</a:t>
            </a:r>
          </a:p>
          <a:p>
            <a:r>
              <a:rPr lang="ru-RU" dirty="0"/>
              <a:t>Некоторые возможные комбинации могут быть нежелательными</a:t>
            </a:r>
          </a:p>
          <a:p>
            <a:pPr lvl="1"/>
            <a:r>
              <a:rPr lang="ru-RU" dirty="0"/>
              <a:t>Молочный коктейль со льдом</a:t>
            </a:r>
          </a:p>
          <a:p>
            <a:r>
              <a:rPr lang="ru-RU" dirty="0"/>
              <a:t>Как добавить двойную порцию шоколада</a:t>
            </a:r>
            <a:r>
              <a:rPr lang="en-US" dirty="0"/>
              <a:t>?</a:t>
            </a:r>
          </a:p>
          <a:p>
            <a:r>
              <a:rPr lang="ru-RU" dirty="0">
                <a:solidFill>
                  <a:srgbClr val="FF0000"/>
                </a:solidFill>
              </a:rPr>
              <a:t>Что еще</a:t>
            </a:r>
            <a:r>
              <a:rPr lang="en-US" dirty="0">
                <a:solidFill>
                  <a:srgbClr val="FF0000"/>
                </a:solidFill>
              </a:rPr>
              <a:t>?</a:t>
            </a:r>
            <a:endParaRPr lang="ru-RU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3176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BB4E4-A0D9-461C-BD0F-F55EB9167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Наследование </a:t>
            </a:r>
            <a:r>
              <a:rPr lang="en-US" dirty="0"/>
              <a:t>vs </a:t>
            </a:r>
            <a:r>
              <a:rPr lang="ru-RU" dirty="0"/>
              <a:t>композиция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B1F780-DA78-462C-9C67-99CC20DA11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Наследование обычно не приводит к гибким и легко поддерживаемым архитектурам</a:t>
            </a:r>
          </a:p>
          <a:p>
            <a:pPr lvl="1"/>
            <a:r>
              <a:rPr lang="ru-RU" dirty="0"/>
              <a:t>При наследовании поведение подкласса статически задаётся во время компиляции</a:t>
            </a:r>
          </a:p>
          <a:p>
            <a:r>
              <a:rPr lang="ru-RU" dirty="0"/>
              <a:t>Композиция позволяет добавлять поведение к объектам во время выполнения программы</a:t>
            </a:r>
          </a:p>
        </p:txBody>
      </p:sp>
    </p:spTree>
    <p:extLst>
      <p:ext uri="{BB962C8B-B14F-4D97-AF65-F5344CB8AC3E}">
        <p14:creationId xmlns:p14="http://schemas.microsoft.com/office/powerpoint/2010/main" val="625221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Принцип открытости/закрытости (</a:t>
            </a:r>
            <a:r>
              <a:rPr lang="en-US" dirty="0"/>
              <a:t>Open/Closed principle, OCP)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Классы должны быть открытыми для расширения, но закрытыми для изменения</a:t>
            </a:r>
          </a:p>
          <a:p>
            <a:pPr lvl="1"/>
            <a:r>
              <a:rPr lang="ru-RU" dirty="0"/>
              <a:t>Ранее написанный код не должен изменяться</a:t>
            </a:r>
          </a:p>
          <a:p>
            <a:pPr lvl="1"/>
            <a:r>
              <a:rPr lang="ru-RU" dirty="0"/>
              <a:t>В классах должны быть «точки расширения»</a:t>
            </a:r>
          </a:p>
          <a:p>
            <a:r>
              <a:rPr lang="ru-RU" dirty="0"/>
              <a:t>Цель: построить архитектуру, устойчивую к изменениям, при этом гибкую для поддержки нового функционала</a:t>
            </a:r>
          </a:p>
          <a:p>
            <a:r>
              <a:rPr lang="ru-RU" dirty="0"/>
              <a:t>Следовать этому принципу нужно только там, где будут происходить изменения</a:t>
            </a:r>
          </a:p>
        </p:txBody>
      </p:sp>
    </p:spTree>
    <p:extLst>
      <p:ext uri="{BB962C8B-B14F-4D97-AF65-F5344CB8AC3E}">
        <p14:creationId xmlns:p14="http://schemas.microsoft.com/office/powerpoint/2010/main" val="1520515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Идея паттерна Декоратор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Берем обычный кофе</a:t>
            </a:r>
          </a:p>
          <a:p>
            <a:pPr lvl="1"/>
            <a:r>
              <a:rPr lang="ru-RU" dirty="0"/>
              <a:t>Это обычный напиток</a:t>
            </a:r>
          </a:p>
          <a:p>
            <a:r>
              <a:rPr lang="ru-RU" dirty="0"/>
              <a:t>Создаем объект Корица и «оборачиваем» им Кофе</a:t>
            </a:r>
          </a:p>
          <a:p>
            <a:pPr lvl="1"/>
            <a:r>
              <a:rPr lang="ru-RU" dirty="0"/>
              <a:t>Корица — декоратор. Её тип повторяет тип декорируемого объекта (напиток)</a:t>
            </a:r>
          </a:p>
          <a:p>
            <a:r>
              <a:rPr lang="ru-RU" dirty="0"/>
              <a:t>Создаем объект «Шоколадный сироп» и оборачиваем им корицу</a:t>
            </a:r>
          </a:p>
          <a:p>
            <a:pPr lvl="1"/>
            <a:r>
              <a:rPr lang="ru-RU" dirty="0"/>
              <a:t>«Шоколадный сироп» также является декоратором</a:t>
            </a:r>
          </a:p>
          <a:p>
            <a:r>
              <a:rPr lang="ru-RU" dirty="0"/>
              <a:t>Кофе, «завернутый» в шоколадный сироп и корицу сохраняет признаки напитка</a:t>
            </a:r>
          </a:p>
        </p:txBody>
      </p:sp>
    </p:spTree>
    <p:extLst>
      <p:ext uri="{BB962C8B-B14F-4D97-AF65-F5344CB8AC3E}">
        <p14:creationId xmlns:p14="http://schemas.microsoft.com/office/powerpoint/2010/main" val="213741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Вычисление стоимости напитка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4604776" y="3975596"/>
            <a:ext cx="1190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GetCost</a:t>
            </a:r>
            <a:r>
              <a:rPr lang="en-US" dirty="0"/>
              <a:t>()</a:t>
            </a:r>
            <a:endParaRPr lang="ru-RU" dirty="0"/>
          </a:p>
        </p:txBody>
      </p:sp>
      <p:sp>
        <p:nvSpPr>
          <p:cNvPr id="13" name="TextBox 12"/>
          <p:cNvSpPr txBox="1"/>
          <p:nvPr/>
        </p:nvSpPr>
        <p:spPr>
          <a:xfrm>
            <a:off x="14892808" y="4656580"/>
            <a:ext cx="1190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GetCost</a:t>
            </a:r>
            <a:r>
              <a:rPr lang="en-US" dirty="0"/>
              <a:t>()</a:t>
            </a:r>
            <a:endParaRPr lang="ru-RU" dirty="0"/>
          </a:p>
        </p:txBody>
      </p:sp>
      <p:sp>
        <p:nvSpPr>
          <p:cNvPr id="14" name="TextBox 13"/>
          <p:cNvSpPr txBox="1"/>
          <p:nvPr/>
        </p:nvSpPr>
        <p:spPr>
          <a:xfrm>
            <a:off x="14612006" y="5482696"/>
            <a:ext cx="1190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GetCost</a:t>
            </a:r>
            <a:r>
              <a:rPr lang="en-US" dirty="0"/>
              <a:t>()</a:t>
            </a:r>
            <a:endParaRPr lang="ru-RU" dirty="0"/>
          </a:p>
        </p:txBody>
      </p:sp>
      <p:sp>
        <p:nvSpPr>
          <p:cNvPr id="12" name="Овал 11"/>
          <p:cNvSpPr/>
          <p:nvPr/>
        </p:nvSpPr>
        <p:spPr>
          <a:xfrm flipH="1">
            <a:off x="1997696" y="2420888"/>
            <a:ext cx="8136904" cy="3312368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/>
          <p:cNvSpPr/>
          <p:nvPr/>
        </p:nvSpPr>
        <p:spPr>
          <a:xfrm flipH="1">
            <a:off x="4373960" y="2780928"/>
            <a:ext cx="4968552" cy="252028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285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7" name="Picture 1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1889" y="4160262"/>
            <a:ext cx="1045397" cy="9418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1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0697" y="4077073"/>
            <a:ext cx="1777946" cy="1155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Овал 9"/>
          <p:cNvSpPr/>
          <p:nvPr/>
        </p:nvSpPr>
        <p:spPr>
          <a:xfrm flipH="1">
            <a:off x="6776052" y="3040844"/>
            <a:ext cx="2278429" cy="190032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285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2093" y="3810947"/>
            <a:ext cx="1170284" cy="6986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Freeform 4"/>
          <p:cNvSpPr/>
          <p:nvPr/>
        </p:nvSpPr>
        <p:spPr>
          <a:xfrm>
            <a:off x="1750721" y="3729940"/>
            <a:ext cx="1612900" cy="723900"/>
          </a:xfrm>
          <a:custGeom>
            <a:avLst/>
            <a:gdLst>
              <a:gd name="connsiteX0" fmla="*/ 1727200 w 1727200"/>
              <a:gd name="connsiteY0" fmla="*/ 482600 h 482600"/>
              <a:gd name="connsiteX1" fmla="*/ 647700 w 1727200"/>
              <a:gd name="connsiteY1" fmla="*/ 431800 h 482600"/>
              <a:gd name="connsiteX2" fmla="*/ 0 w 1727200"/>
              <a:gd name="connsiteY2" fmla="*/ 0 h 482600"/>
              <a:gd name="connsiteX0" fmla="*/ 1727200 w 1727200"/>
              <a:gd name="connsiteY0" fmla="*/ 482600 h 939800"/>
              <a:gd name="connsiteX1" fmla="*/ 1079500 w 1727200"/>
              <a:gd name="connsiteY1" fmla="*/ 939800 h 939800"/>
              <a:gd name="connsiteX2" fmla="*/ 0 w 1727200"/>
              <a:gd name="connsiteY2" fmla="*/ 0 h 939800"/>
              <a:gd name="connsiteX0" fmla="*/ 1612900 w 1612900"/>
              <a:gd name="connsiteY0" fmla="*/ 0 h 775253"/>
              <a:gd name="connsiteX1" fmla="*/ 965200 w 1612900"/>
              <a:gd name="connsiteY1" fmla="*/ 457200 h 775253"/>
              <a:gd name="connsiteX2" fmla="*/ 0 w 1612900"/>
              <a:gd name="connsiteY2" fmla="*/ 723900 h 775253"/>
              <a:gd name="connsiteX0" fmla="*/ 1612900 w 1612900"/>
              <a:gd name="connsiteY0" fmla="*/ 0 h 723900"/>
              <a:gd name="connsiteX1" fmla="*/ 965200 w 1612900"/>
              <a:gd name="connsiteY1" fmla="*/ 457200 h 723900"/>
              <a:gd name="connsiteX2" fmla="*/ 0 w 1612900"/>
              <a:gd name="connsiteY2" fmla="*/ 723900 h 723900"/>
              <a:gd name="connsiteX0" fmla="*/ 1612900 w 1612900"/>
              <a:gd name="connsiteY0" fmla="*/ 0 h 723900"/>
              <a:gd name="connsiteX1" fmla="*/ 914400 w 1612900"/>
              <a:gd name="connsiteY1" fmla="*/ 266700 h 723900"/>
              <a:gd name="connsiteX2" fmla="*/ 0 w 1612900"/>
              <a:gd name="connsiteY2" fmla="*/ 723900 h 723900"/>
              <a:gd name="connsiteX0" fmla="*/ 1612900 w 1612900"/>
              <a:gd name="connsiteY0" fmla="*/ 0 h 723900"/>
              <a:gd name="connsiteX1" fmla="*/ 914400 w 1612900"/>
              <a:gd name="connsiteY1" fmla="*/ 266700 h 723900"/>
              <a:gd name="connsiteX2" fmla="*/ 0 w 1612900"/>
              <a:gd name="connsiteY2" fmla="*/ 723900 h 723900"/>
              <a:gd name="connsiteX0" fmla="*/ 1612900 w 1612900"/>
              <a:gd name="connsiteY0" fmla="*/ 0 h 723900"/>
              <a:gd name="connsiteX1" fmla="*/ 914400 w 1612900"/>
              <a:gd name="connsiteY1" fmla="*/ 266700 h 723900"/>
              <a:gd name="connsiteX2" fmla="*/ 0 w 1612900"/>
              <a:gd name="connsiteY2" fmla="*/ 723900 h 723900"/>
              <a:gd name="connsiteX0" fmla="*/ 1612900 w 1612900"/>
              <a:gd name="connsiteY0" fmla="*/ 0 h 723900"/>
              <a:gd name="connsiteX1" fmla="*/ 863600 w 1612900"/>
              <a:gd name="connsiteY1" fmla="*/ 127000 h 723900"/>
              <a:gd name="connsiteX2" fmla="*/ 0 w 1612900"/>
              <a:gd name="connsiteY2" fmla="*/ 72390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12900" h="723900">
                <a:moveTo>
                  <a:pt x="1612900" y="0"/>
                </a:moveTo>
                <a:cubicBezTo>
                  <a:pt x="1282700" y="63500"/>
                  <a:pt x="1132417" y="44450"/>
                  <a:pt x="863600" y="127000"/>
                </a:cubicBezTo>
                <a:cubicBezTo>
                  <a:pt x="594783" y="209550"/>
                  <a:pt x="294216" y="429683"/>
                  <a:pt x="0" y="723900"/>
                </a:cubicBezTo>
              </a:path>
            </a:pathLst>
          </a:cu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Freeform 8"/>
          <p:cNvSpPr/>
          <p:nvPr/>
        </p:nvSpPr>
        <p:spPr>
          <a:xfrm>
            <a:off x="3533190" y="3793292"/>
            <a:ext cx="2108200" cy="368616"/>
          </a:xfrm>
          <a:custGeom>
            <a:avLst/>
            <a:gdLst>
              <a:gd name="connsiteX0" fmla="*/ 2108200 w 2108200"/>
              <a:gd name="connsiteY0" fmla="*/ 50800 h 368616"/>
              <a:gd name="connsiteX1" fmla="*/ 1079500 w 2108200"/>
              <a:gd name="connsiteY1" fmla="*/ 368300 h 368616"/>
              <a:gd name="connsiteX2" fmla="*/ 0 w 2108200"/>
              <a:gd name="connsiteY2" fmla="*/ 0 h 3686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08200" h="368616">
                <a:moveTo>
                  <a:pt x="2108200" y="50800"/>
                </a:moveTo>
                <a:cubicBezTo>
                  <a:pt x="1769533" y="213783"/>
                  <a:pt x="1430867" y="376767"/>
                  <a:pt x="1079500" y="368300"/>
                </a:cubicBezTo>
                <a:cubicBezTo>
                  <a:pt x="728133" y="359833"/>
                  <a:pt x="205317" y="55033"/>
                  <a:pt x="0" y="0"/>
                </a:cubicBezTo>
              </a:path>
            </a:pathLst>
          </a:cu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Freeform 14"/>
          <p:cNvSpPr/>
          <p:nvPr/>
        </p:nvSpPr>
        <p:spPr>
          <a:xfrm>
            <a:off x="5879901" y="3842056"/>
            <a:ext cx="1752600" cy="203342"/>
          </a:xfrm>
          <a:custGeom>
            <a:avLst/>
            <a:gdLst>
              <a:gd name="connsiteX0" fmla="*/ 1752600 w 1752600"/>
              <a:gd name="connsiteY0" fmla="*/ 0 h 203342"/>
              <a:gd name="connsiteX1" fmla="*/ 838200 w 1752600"/>
              <a:gd name="connsiteY1" fmla="*/ 203200 h 203342"/>
              <a:gd name="connsiteX2" fmla="*/ 0 w 1752600"/>
              <a:gd name="connsiteY2" fmla="*/ 25400 h 203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52600" h="203342">
                <a:moveTo>
                  <a:pt x="1752600" y="0"/>
                </a:moveTo>
                <a:cubicBezTo>
                  <a:pt x="1441450" y="99483"/>
                  <a:pt x="1130300" y="198967"/>
                  <a:pt x="838200" y="203200"/>
                </a:cubicBezTo>
                <a:cubicBezTo>
                  <a:pt x="546100" y="207433"/>
                  <a:pt x="273050" y="116416"/>
                  <a:pt x="0" y="25400"/>
                </a:cubicBezTo>
              </a:path>
            </a:pathLst>
          </a:cu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Freeform 15"/>
          <p:cNvSpPr/>
          <p:nvPr/>
        </p:nvSpPr>
        <p:spPr>
          <a:xfrm>
            <a:off x="5830156" y="3237752"/>
            <a:ext cx="1651000" cy="216033"/>
          </a:xfrm>
          <a:custGeom>
            <a:avLst/>
            <a:gdLst>
              <a:gd name="connsiteX0" fmla="*/ 0 w 1651000"/>
              <a:gd name="connsiteY0" fmla="*/ 190633 h 216033"/>
              <a:gd name="connsiteX1" fmla="*/ 863600 w 1651000"/>
              <a:gd name="connsiteY1" fmla="*/ 133 h 216033"/>
              <a:gd name="connsiteX2" fmla="*/ 1651000 w 1651000"/>
              <a:gd name="connsiteY2" fmla="*/ 216033 h 2160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51000" h="216033">
                <a:moveTo>
                  <a:pt x="0" y="190633"/>
                </a:moveTo>
                <a:cubicBezTo>
                  <a:pt x="294216" y="93266"/>
                  <a:pt x="588433" y="-4100"/>
                  <a:pt x="863600" y="133"/>
                </a:cubicBezTo>
                <a:cubicBezTo>
                  <a:pt x="1138767" y="4366"/>
                  <a:pt x="1515533" y="180050"/>
                  <a:pt x="1651000" y="216033"/>
                </a:cubicBezTo>
              </a:path>
            </a:pathLst>
          </a:cu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Freeform 16"/>
          <p:cNvSpPr/>
          <p:nvPr/>
        </p:nvSpPr>
        <p:spPr>
          <a:xfrm>
            <a:off x="3631363" y="3165475"/>
            <a:ext cx="1981200" cy="305722"/>
          </a:xfrm>
          <a:custGeom>
            <a:avLst/>
            <a:gdLst>
              <a:gd name="connsiteX0" fmla="*/ 0 w 1981200"/>
              <a:gd name="connsiteY0" fmla="*/ 229522 h 305722"/>
              <a:gd name="connsiteX1" fmla="*/ 1079500 w 1981200"/>
              <a:gd name="connsiteY1" fmla="*/ 922 h 305722"/>
              <a:gd name="connsiteX2" fmla="*/ 1981200 w 1981200"/>
              <a:gd name="connsiteY2" fmla="*/ 305722 h 30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81200" h="305722">
                <a:moveTo>
                  <a:pt x="0" y="229522"/>
                </a:moveTo>
                <a:cubicBezTo>
                  <a:pt x="374650" y="108872"/>
                  <a:pt x="749300" y="-11778"/>
                  <a:pt x="1079500" y="922"/>
                </a:cubicBezTo>
                <a:cubicBezTo>
                  <a:pt x="1409700" y="13622"/>
                  <a:pt x="1695450" y="159672"/>
                  <a:pt x="1981200" y="305722"/>
                </a:cubicBezTo>
              </a:path>
            </a:pathLst>
          </a:cu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Freeform 17"/>
          <p:cNvSpPr/>
          <p:nvPr/>
        </p:nvSpPr>
        <p:spPr>
          <a:xfrm>
            <a:off x="1552139" y="2545796"/>
            <a:ext cx="1714500" cy="864132"/>
          </a:xfrm>
          <a:custGeom>
            <a:avLst/>
            <a:gdLst>
              <a:gd name="connsiteX0" fmla="*/ 0 w 1447800"/>
              <a:gd name="connsiteY0" fmla="*/ 889000 h 889000"/>
              <a:gd name="connsiteX1" fmla="*/ 787400 w 1447800"/>
              <a:gd name="connsiteY1" fmla="*/ 723900 h 889000"/>
              <a:gd name="connsiteX2" fmla="*/ 1447800 w 1447800"/>
              <a:gd name="connsiteY2" fmla="*/ 0 h 889000"/>
              <a:gd name="connsiteX0" fmla="*/ 0 w 1714500"/>
              <a:gd name="connsiteY0" fmla="*/ 36 h 1610119"/>
              <a:gd name="connsiteX1" fmla="*/ 1054100 w 1714500"/>
              <a:gd name="connsiteY1" fmla="*/ 1587536 h 1610119"/>
              <a:gd name="connsiteX2" fmla="*/ 1714500 w 1714500"/>
              <a:gd name="connsiteY2" fmla="*/ 863636 h 1610119"/>
              <a:gd name="connsiteX0" fmla="*/ 0 w 1714500"/>
              <a:gd name="connsiteY0" fmla="*/ 75 h 1020546"/>
              <a:gd name="connsiteX1" fmla="*/ 939800 w 1714500"/>
              <a:gd name="connsiteY1" fmla="*/ 838275 h 1020546"/>
              <a:gd name="connsiteX2" fmla="*/ 1714500 w 1714500"/>
              <a:gd name="connsiteY2" fmla="*/ 863675 h 1020546"/>
              <a:gd name="connsiteX0" fmla="*/ 0 w 1714500"/>
              <a:gd name="connsiteY0" fmla="*/ 75 h 874152"/>
              <a:gd name="connsiteX1" fmla="*/ 939800 w 1714500"/>
              <a:gd name="connsiteY1" fmla="*/ 838275 h 874152"/>
              <a:gd name="connsiteX2" fmla="*/ 1714500 w 1714500"/>
              <a:gd name="connsiteY2" fmla="*/ 863675 h 874152"/>
              <a:gd name="connsiteX0" fmla="*/ 0 w 1714500"/>
              <a:gd name="connsiteY0" fmla="*/ 75 h 874152"/>
              <a:gd name="connsiteX1" fmla="*/ 939800 w 1714500"/>
              <a:gd name="connsiteY1" fmla="*/ 838275 h 874152"/>
              <a:gd name="connsiteX2" fmla="*/ 1714500 w 1714500"/>
              <a:gd name="connsiteY2" fmla="*/ 863675 h 874152"/>
              <a:gd name="connsiteX0" fmla="*/ 0 w 1714500"/>
              <a:gd name="connsiteY0" fmla="*/ 266 h 863866"/>
              <a:gd name="connsiteX1" fmla="*/ 1206500 w 1714500"/>
              <a:gd name="connsiteY1" fmla="*/ 330466 h 863866"/>
              <a:gd name="connsiteX2" fmla="*/ 1714500 w 1714500"/>
              <a:gd name="connsiteY2" fmla="*/ 863866 h 863866"/>
              <a:gd name="connsiteX0" fmla="*/ 0 w 1714500"/>
              <a:gd name="connsiteY0" fmla="*/ 266 h 863866"/>
              <a:gd name="connsiteX1" fmla="*/ 1206500 w 1714500"/>
              <a:gd name="connsiteY1" fmla="*/ 330466 h 863866"/>
              <a:gd name="connsiteX2" fmla="*/ 1714500 w 1714500"/>
              <a:gd name="connsiteY2" fmla="*/ 863866 h 863866"/>
              <a:gd name="connsiteX0" fmla="*/ 0 w 1714500"/>
              <a:gd name="connsiteY0" fmla="*/ 532 h 864132"/>
              <a:gd name="connsiteX1" fmla="*/ 1104900 w 1714500"/>
              <a:gd name="connsiteY1" fmla="*/ 229132 h 864132"/>
              <a:gd name="connsiteX2" fmla="*/ 1714500 w 1714500"/>
              <a:gd name="connsiteY2" fmla="*/ 864132 h 864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14500" h="864132">
                <a:moveTo>
                  <a:pt x="0" y="532"/>
                </a:moveTo>
                <a:cubicBezTo>
                  <a:pt x="273050" y="-7935"/>
                  <a:pt x="819150" y="85199"/>
                  <a:pt x="1104900" y="229132"/>
                </a:cubicBezTo>
                <a:cubicBezTo>
                  <a:pt x="1390650" y="373065"/>
                  <a:pt x="1530350" y="478898"/>
                  <a:pt x="1714500" y="864132"/>
                </a:cubicBezTo>
              </a:path>
            </a:pathLst>
          </a:cu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TextBox 18"/>
          <p:cNvSpPr txBox="1"/>
          <p:nvPr/>
        </p:nvSpPr>
        <p:spPr>
          <a:xfrm>
            <a:off x="6448186" y="3704696"/>
            <a:ext cx="696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60.0</a:t>
            </a:r>
            <a:endParaRPr lang="ru-RU" dirty="0"/>
          </a:p>
        </p:txBody>
      </p:sp>
      <p:sp>
        <p:nvSpPr>
          <p:cNvPr id="20" name="TextBox 19"/>
          <p:cNvSpPr txBox="1"/>
          <p:nvPr/>
        </p:nvSpPr>
        <p:spPr>
          <a:xfrm>
            <a:off x="4230474" y="3752489"/>
            <a:ext cx="702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20.0</a:t>
            </a:r>
            <a:endParaRPr lang="ru-RU" dirty="0"/>
          </a:p>
        </p:txBody>
      </p:sp>
      <p:sp>
        <p:nvSpPr>
          <p:cNvPr id="22" name="TextBox 21"/>
          <p:cNvSpPr txBox="1"/>
          <p:nvPr/>
        </p:nvSpPr>
        <p:spPr>
          <a:xfrm>
            <a:off x="2217242" y="3495638"/>
            <a:ext cx="702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30.0</a:t>
            </a:r>
            <a:endParaRPr lang="ru-RU" dirty="0"/>
          </a:p>
        </p:txBody>
      </p:sp>
      <p:sp>
        <p:nvSpPr>
          <p:cNvPr id="23" name="TextBox 22"/>
          <p:cNvSpPr txBox="1"/>
          <p:nvPr/>
        </p:nvSpPr>
        <p:spPr>
          <a:xfrm>
            <a:off x="1411669" y="4470238"/>
            <a:ext cx="840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110.0</a:t>
            </a:r>
            <a:endParaRPr lang="ru-RU" dirty="0"/>
          </a:p>
        </p:txBody>
      </p:sp>
      <p:sp>
        <p:nvSpPr>
          <p:cNvPr id="24" name="TextBox 23"/>
          <p:cNvSpPr txBox="1"/>
          <p:nvPr/>
        </p:nvSpPr>
        <p:spPr>
          <a:xfrm>
            <a:off x="1563038" y="1529819"/>
            <a:ext cx="27012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 </a:t>
            </a:r>
            <a:r>
              <a:rPr lang="en-US" dirty="0" err="1"/>
              <a:t>GetCost</a:t>
            </a:r>
            <a:r>
              <a:rPr lang="en-US" dirty="0"/>
              <a:t>()</a:t>
            </a:r>
            <a:r>
              <a:rPr lang="ru-RU" dirty="0"/>
              <a:t> вызывается у внешнего декоратора </a:t>
            </a:r>
            <a:r>
              <a:rPr lang="en-US" dirty="0" err="1"/>
              <a:t>ChocolateSyrup</a:t>
            </a:r>
            <a:endParaRPr lang="ru-RU" dirty="0"/>
          </a:p>
        </p:txBody>
      </p:sp>
      <p:sp>
        <p:nvSpPr>
          <p:cNvPr id="25" name="TextBox 24"/>
          <p:cNvSpPr txBox="1"/>
          <p:nvPr/>
        </p:nvSpPr>
        <p:spPr>
          <a:xfrm>
            <a:off x="2847113" y="3380484"/>
            <a:ext cx="1190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GetCost</a:t>
            </a:r>
            <a:r>
              <a:rPr lang="en-US" dirty="0"/>
              <a:t>()</a:t>
            </a:r>
            <a:endParaRPr lang="ru-RU" dirty="0"/>
          </a:p>
        </p:txBody>
      </p:sp>
      <p:sp>
        <p:nvSpPr>
          <p:cNvPr id="26" name="TextBox 25"/>
          <p:cNvSpPr txBox="1"/>
          <p:nvPr/>
        </p:nvSpPr>
        <p:spPr>
          <a:xfrm>
            <a:off x="5112662" y="3392533"/>
            <a:ext cx="1190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GetCost</a:t>
            </a:r>
            <a:r>
              <a:rPr lang="en-US" dirty="0"/>
              <a:t>()</a:t>
            </a:r>
            <a:endParaRPr lang="ru-RU" dirty="0"/>
          </a:p>
        </p:txBody>
      </p:sp>
      <p:sp>
        <p:nvSpPr>
          <p:cNvPr id="27" name="TextBox 26"/>
          <p:cNvSpPr txBox="1"/>
          <p:nvPr/>
        </p:nvSpPr>
        <p:spPr>
          <a:xfrm>
            <a:off x="7155440" y="3416008"/>
            <a:ext cx="1190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GetCost</a:t>
            </a:r>
            <a:r>
              <a:rPr lang="en-US" dirty="0"/>
              <a:t>()</a:t>
            </a:r>
            <a:endParaRPr lang="ru-RU" dirty="0"/>
          </a:p>
        </p:txBody>
      </p:sp>
      <p:sp>
        <p:nvSpPr>
          <p:cNvPr id="29" name="TextBox 28"/>
          <p:cNvSpPr txBox="1"/>
          <p:nvPr/>
        </p:nvSpPr>
        <p:spPr>
          <a:xfrm>
            <a:off x="4337920" y="1519711"/>
            <a:ext cx="29822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2.</a:t>
            </a:r>
            <a:r>
              <a:rPr lang="ru-RU" dirty="0"/>
              <a:t> </a:t>
            </a:r>
            <a:r>
              <a:rPr lang="en-US" dirty="0" err="1"/>
              <a:t>ChocolateSyrup</a:t>
            </a:r>
            <a:r>
              <a:rPr lang="ru-RU" dirty="0"/>
              <a:t> вызывает</a:t>
            </a:r>
            <a:r>
              <a:rPr lang="en-US" dirty="0"/>
              <a:t> </a:t>
            </a:r>
            <a:r>
              <a:rPr lang="en-US" dirty="0" err="1"/>
              <a:t>GetCost</a:t>
            </a:r>
            <a:r>
              <a:rPr lang="en-US" dirty="0"/>
              <a:t>()</a:t>
            </a:r>
            <a:r>
              <a:rPr lang="ru-RU" dirty="0"/>
              <a:t> у декоратора </a:t>
            </a:r>
            <a:r>
              <a:rPr lang="en-US" dirty="0"/>
              <a:t>Cinnamon</a:t>
            </a:r>
            <a:endParaRPr lang="ru-RU" dirty="0"/>
          </a:p>
        </p:txBody>
      </p:sp>
      <p:sp>
        <p:nvSpPr>
          <p:cNvPr id="30" name="TextBox 29"/>
          <p:cNvSpPr txBox="1"/>
          <p:nvPr/>
        </p:nvSpPr>
        <p:spPr>
          <a:xfrm>
            <a:off x="7685784" y="1545844"/>
            <a:ext cx="29822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3.</a:t>
            </a:r>
            <a:r>
              <a:rPr lang="ru-RU" dirty="0"/>
              <a:t> </a:t>
            </a:r>
            <a:r>
              <a:rPr lang="en-US" dirty="0"/>
              <a:t>Cinnamon </a:t>
            </a:r>
            <a:r>
              <a:rPr lang="ru-RU" dirty="0"/>
              <a:t>вызывает</a:t>
            </a:r>
            <a:r>
              <a:rPr lang="en-US" dirty="0"/>
              <a:t> </a:t>
            </a:r>
            <a:r>
              <a:rPr lang="en-US" dirty="0" err="1"/>
              <a:t>GetCost</a:t>
            </a:r>
            <a:r>
              <a:rPr lang="en-US" dirty="0"/>
              <a:t>()</a:t>
            </a:r>
            <a:r>
              <a:rPr lang="ru-RU" dirty="0"/>
              <a:t> у</a:t>
            </a:r>
            <a:r>
              <a:rPr lang="en-US" dirty="0"/>
              <a:t> Coffee</a:t>
            </a:r>
            <a:endParaRPr lang="ru-RU" dirty="0"/>
          </a:p>
        </p:txBody>
      </p:sp>
      <p:sp>
        <p:nvSpPr>
          <p:cNvPr id="31" name="TextBox 30"/>
          <p:cNvSpPr txBox="1"/>
          <p:nvPr/>
        </p:nvSpPr>
        <p:spPr>
          <a:xfrm>
            <a:off x="8544272" y="5789972"/>
            <a:ext cx="20013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4.</a:t>
            </a:r>
            <a:r>
              <a:rPr lang="ru-RU" dirty="0"/>
              <a:t> </a:t>
            </a:r>
            <a:r>
              <a:rPr lang="en-US" dirty="0"/>
              <a:t>Coffee </a:t>
            </a:r>
            <a:r>
              <a:rPr lang="ru-RU" dirty="0"/>
              <a:t>возвращает свою стоимость – </a:t>
            </a:r>
            <a:r>
              <a:rPr lang="en-US" b="1" dirty="0"/>
              <a:t>60</a:t>
            </a:r>
            <a:r>
              <a:rPr lang="ru-RU" b="1" dirty="0"/>
              <a:t>р.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231904" y="5719329"/>
            <a:ext cx="32488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5</a:t>
            </a:r>
            <a:r>
              <a:rPr lang="en-US" dirty="0"/>
              <a:t>.</a:t>
            </a:r>
            <a:r>
              <a:rPr lang="ru-RU" dirty="0"/>
              <a:t> </a:t>
            </a:r>
            <a:r>
              <a:rPr lang="en-US" dirty="0"/>
              <a:t>Cinnamon </a:t>
            </a:r>
            <a:r>
              <a:rPr lang="ru-RU" dirty="0"/>
              <a:t>прибавляет свою стоимость (20р.) к стоимости, полученной от </a:t>
            </a:r>
            <a:r>
              <a:rPr lang="en-US" dirty="0"/>
              <a:t>Coffee </a:t>
            </a:r>
            <a:r>
              <a:rPr lang="ru-RU" dirty="0"/>
              <a:t>и возвращает сумму – </a:t>
            </a:r>
            <a:r>
              <a:rPr lang="ru-RU" b="1" dirty="0"/>
              <a:t>80р.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435077" y="5655973"/>
            <a:ext cx="37716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6</a:t>
            </a:r>
            <a:r>
              <a:rPr lang="en-US" dirty="0"/>
              <a:t>.</a:t>
            </a:r>
            <a:r>
              <a:rPr lang="ru-RU" dirty="0"/>
              <a:t> </a:t>
            </a:r>
            <a:r>
              <a:rPr lang="en-US" dirty="0" err="1"/>
              <a:t>ChocolateSyrup</a:t>
            </a:r>
            <a:r>
              <a:rPr lang="ru-RU" dirty="0"/>
              <a:t> прибавляет свою стоимость (30р.) к стоимости, полученной от </a:t>
            </a:r>
            <a:r>
              <a:rPr lang="en-US" dirty="0"/>
              <a:t>Cinnamon </a:t>
            </a:r>
            <a:r>
              <a:rPr lang="ru-RU" dirty="0"/>
              <a:t>и возвращает сумму – </a:t>
            </a:r>
            <a:r>
              <a:rPr lang="ru-RU" b="1" dirty="0"/>
              <a:t>110р.</a:t>
            </a:r>
          </a:p>
        </p:txBody>
      </p:sp>
    </p:spTree>
    <p:extLst>
      <p:ext uri="{BB962C8B-B14F-4D97-AF65-F5344CB8AC3E}">
        <p14:creationId xmlns:p14="http://schemas.microsoft.com/office/powerpoint/2010/main" val="2330706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15" grpId="0" animBg="1"/>
      <p:bldP spid="16" grpId="0" animBg="1"/>
      <p:bldP spid="17" grpId="0" animBg="1"/>
      <p:bldP spid="18" grpId="0" animBg="1"/>
      <p:bldP spid="19" grpId="0"/>
      <p:bldP spid="20" grpId="0"/>
      <p:bldP spid="22" grpId="0"/>
      <p:bldP spid="23" grpId="0"/>
      <p:bldP spid="24" grpId="0"/>
      <p:bldP spid="25" grpId="0"/>
      <p:bldP spid="26" grpId="0"/>
      <p:bldP spid="27" grpId="0"/>
      <p:bldP spid="29" grpId="0"/>
      <p:bldP spid="30" grpId="0"/>
      <p:bldP spid="31" grpId="0"/>
      <p:bldP spid="32" grpId="0"/>
      <p:bldP spid="3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Декоратор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Структурный паттерн проектирования</a:t>
            </a:r>
          </a:p>
          <a:p>
            <a:r>
              <a:rPr lang="ru-RU" dirty="0"/>
              <a:t>Имеет тот же тип, что и декорируемый объект</a:t>
            </a:r>
          </a:p>
          <a:p>
            <a:pPr lvl="1"/>
            <a:r>
              <a:rPr lang="ru-RU" dirty="0"/>
              <a:t>Декорированный объект можно использовать вместо исходного</a:t>
            </a:r>
          </a:p>
          <a:p>
            <a:r>
              <a:rPr lang="ru-RU" dirty="0"/>
              <a:t>Объект можно завернуть в один или несколько декораторов</a:t>
            </a:r>
          </a:p>
          <a:p>
            <a:r>
              <a:rPr lang="ru-RU" dirty="0"/>
              <a:t>Декоратор может добавить свое поведение до и (или) после делегирования операций декорируемому объекту</a:t>
            </a:r>
          </a:p>
          <a:p>
            <a:pPr lvl="1"/>
            <a:r>
              <a:rPr lang="ru-RU" dirty="0"/>
              <a:t>Объект может быть декорирован в любой момент времени</a:t>
            </a:r>
          </a:p>
          <a:p>
            <a:r>
              <a:rPr lang="ru-RU" dirty="0"/>
              <a:t>Динамически наделяет объект новыми возможностями</a:t>
            </a:r>
          </a:p>
          <a:p>
            <a:r>
              <a:rPr lang="ru-RU" dirty="0"/>
              <a:t>Является гибкой альтернативой наследованию</a:t>
            </a:r>
          </a:p>
        </p:txBody>
      </p:sp>
    </p:spTree>
    <p:extLst>
      <p:ext uri="{BB962C8B-B14F-4D97-AF65-F5344CB8AC3E}">
        <p14:creationId xmlns:p14="http://schemas.microsoft.com/office/powerpoint/2010/main" val="3280310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1784" y="1706712"/>
            <a:ext cx="8913863" cy="5081267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Структура паттерна </a:t>
            </a:r>
            <a:r>
              <a:rPr lang="en-US" dirty="0"/>
              <a:t>Decorator</a:t>
            </a:r>
            <a:endParaRPr lang="ru-RU" dirty="0"/>
          </a:p>
        </p:txBody>
      </p:sp>
      <p:sp>
        <p:nvSpPr>
          <p:cNvPr id="7" name="TextBox 6"/>
          <p:cNvSpPr txBox="1"/>
          <p:nvPr/>
        </p:nvSpPr>
        <p:spPr>
          <a:xfrm>
            <a:off x="551384" y="1690688"/>
            <a:ext cx="34198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/>
              <a:t>Объект, чье поведение мы собираемся расширять динамически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544272" y="3717032"/>
            <a:ext cx="33123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/>
              <a:t>Декоратор СОДЕРЖИТ декорируемый компонент</a:t>
            </a:r>
          </a:p>
        </p:txBody>
      </p:sp>
      <p:sp>
        <p:nvSpPr>
          <p:cNvPr id="9" name="Rectangle 8"/>
          <p:cNvSpPr/>
          <p:nvPr/>
        </p:nvSpPr>
        <p:spPr>
          <a:xfrm>
            <a:off x="6672064" y="2156817"/>
            <a:ext cx="25432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dirty="0"/>
              <a:t>Декоратор реализует тот же интерфейс, либо расширяет абстрактный класс, что и  декорируемый компонент</a:t>
            </a:r>
          </a:p>
        </p:txBody>
      </p:sp>
      <p:sp>
        <p:nvSpPr>
          <p:cNvPr id="10" name="Rectangle 9"/>
          <p:cNvSpPr/>
          <p:nvPr/>
        </p:nvSpPr>
        <p:spPr>
          <a:xfrm>
            <a:off x="280791" y="5274116"/>
            <a:ext cx="384447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dirty="0"/>
              <a:t>Декоратор может добавлять свои методы, но обычно новое поведение добавляется до или после вызова существующего метода компонента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927648" y="6338986"/>
            <a:ext cx="439248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dirty="0"/>
              <a:t>Декораторы могут расширять состояние компонента</a:t>
            </a:r>
          </a:p>
        </p:txBody>
      </p:sp>
    </p:spTree>
    <p:extLst>
      <p:ext uri="{BB962C8B-B14F-4D97-AF65-F5344CB8AC3E}">
        <p14:creationId xmlns:p14="http://schemas.microsoft.com/office/powerpoint/2010/main" val="3834495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1504" y="95683"/>
            <a:ext cx="8928992" cy="6666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2210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Реализация класса </a:t>
            </a:r>
            <a:r>
              <a:rPr lang="en-US" dirty="0" err="1"/>
              <a:t>CCondimentDecorator</a:t>
            </a:r>
            <a:endParaRPr lang="ru-RU" dirty="0"/>
          </a:p>
        </p:txBody>
      </p:sp>
      <p:sp>
        <p:nvSpPr>
          <p:cNvPr id="5" name="Rectangle 4"/>
          <p:cNvSpPr/>
          <p:nvPr/>
        </p:nvSpPr>
        <p:spPr>
          <a:xfrm>
            <a:off x="911424" y="1686974"/>
            <a:ext cx="8954144" cy="51531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79388">
              <a:lnSpc>
                <a:spcPct val="107000"/>
              </a:lnSpc>
            </a:pPr>
            <a:r>
              <a:rPr lang="en-US" sz="1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// </a:t>
            </a:r>
            <a:r>
              <a:rPr lang="ru-RU" sz="1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Декоратор</a:t>
            </a:r>
            <a:r>
              <a:rPr lang="en-US" sz="1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"</a:t>
            </a:r>
            <a:r>
              <a:rPr lang="ru-RU" sz="1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добавка к напитку</a:t>
            </a:r>
            <a:r>
              <a:rPr lang="en-US" sz="1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endParaRPr lang="ru-RU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defTabSz="179388">
              <a:lnSpc>
                <a:spcPct val="107000"/>
              </a:lnSpc>
            </a:pP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CCondimentDecorator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: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IBeverage</a:t>
            </a:r>
            <a:endParaRPr lang="ru-RU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defTabSz="179388"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{</a:t>
            </a:r>
            <a:endParaRPr lang="ru-RU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defTabSz="179388">
              <a:lnSpc>
                <a:spcPct val="107000"/>
              </a:lnSpc>
            </a:pP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endParaRPr lang="ru-RU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defTabSz="179388"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sz="1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string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GetDescription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</a:t>
            </a:r>
            <a:r>
              <a:rPr lang="en-US" sz="1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const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override</a:t>
            </a:r>
            <a:endParaRPr lang="ru-RU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defTabSz="179388"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{</a:t>
            </a:r>
            <a:endParaRPr lang="ru-RU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defTabSz="179388"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	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return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m_beverage</a:t>
            </a:r>
            <a:r>
              <a:rPr lang="en-US" sz="14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-&gt;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GetDescription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 </a:t>
            </a:r>
            <a:r>
              <a:rPr lang="en-US" sz="14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+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", "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+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GetCondimentDescription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();</a:t>
            </a:r>
            <a:endParaRPr lang="ru-RU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defTabSz="179388"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}</a:t>
            </a:r>
            <a:endParaRPr lang="ru-RU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defTabSz="179388"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double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GetCost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</a:t>
            </a:r>
            <a:r>
              <a:rPr lang="en-US" sz="1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const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override</a:t>
            </a:r>
            <a:endParaRPr lang="ru-RU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defTabSz="179388"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{</a:t>
            </a:r>
            <a:endParaRPr lang="ru-RU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defTabSz="179388"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	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return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m_beverage</a:t>
            </a:r>
            <a:r>
              <a:rPr lang="en-US" sz="14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-&gt;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GetCost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 +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GetCondimentCost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();</a:t>
            </a:r>
            <a:endParaRPr lang="ru-RU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defTabSz="179388"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}</a:t>
            </a:r>
            <a:endParaRPr lang="ru-RU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defTabSz="179388">
              <a:lnSpc>
                <a:spcPct val="107000"/>
              </a:lnSpc>
            </a:pP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protected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endParaRPr lang="ru-RU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defTabSz="179388"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CCondimentDecorator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unique_ptr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en-US" sz="1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IBeverage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 &amp;&amp; 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beverage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ru-RU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defTabSz="179388"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	: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m_beverage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(move(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beverage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))</a:t>
            </a:r>
            <a:endParaRPr lang="ru-RU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defTabSz="179388"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{</a:t>
            </a:r>
            <a:endParaRPr lang="ru-RU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defTabSz="179388"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}</a:t>
            </a:r>
            <a:endParaRPr lang="ru-RU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defTabSz="179388"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virtual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string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GetCondimentDescription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</a:t>
            </a:r>
            <a:r>
              <a:rPr lang="en-US" sz="1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const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0;</a:t>
            </a:r>
            <a:endParaRPr lang="ru-RU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defTabSz="179388"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virtual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double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GetCondimentCost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</a:t>
            </a:r>
            <a:r>
              <a:rPr lang="en-US" sz="1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const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0;</a:t>
            </a:r>
            <a:endParaRPr lang="ru-RU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defTabSz="179388">
              <a:lnSpc>
                <a:spcPct val="107000"/>
              </a:lnSpc>
            </a:pP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private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endParaRPr lang="ru-RU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defTabSz="179388"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sz="1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unique_ptr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en-US" sz="1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IBeverage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m_beverage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ru-RU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defTabSz="179388">
              <a:lnSpc>
                <a:spcPct val="107000"/>
              </a:lnSpc>
              <a:spcAft>
                <a:spcPts val="800"/>
              </a:spcAft>
            </a:pPr>
            <a:r>
              <a:rPr lang="ru-RU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};</a:t>
            </a:r>
            <a:endParaRPr lang="ru-RU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Правая фигурная скобка 2"/>
          <p:cNvSpPr/>
          <p:nvPr/>
        </p:nvSpPr>
        <p:spPr>
          <a:xfrm>
            <a:off x="6449640" y="5517231"/>
            <a:ext cx="216024" cy="648072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TextBox 3"/>
          <p:cNvSpPr txBox="1"/>
          <p:nvPr/>
        </p:nvSpPr>
        <p:spPr>
          <a:xfrm>
            <a:off x="6737672" y="5517232"/>
            <a:ext cx="30963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/>
              <a:t>Эти методы должны быть переопределены  в подклассах</a:t>
            </a:r>
          </a:p>
        </p:txBody>
      </p:sp>
    </p:spTree>
    <p:extLst>
      <p:ext uri="{BB962C8B-B14F-4D97-AF65-F5344CB8AC3E}">
        <p14:creationId xmlns:p14="http://schemas.microsoft.com/office/powerpoint/2010/main" val="1644117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Кофейня. Начало</a:t>
            </a: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3356" y="1868082"/>
            <a:ext cx="1975841" cy="11795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328" y="1722351"/>
            <a:ext cx="1215451" cy="15698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3472" y="4292186"/>
            <a:ext cx="1582317" cy="12995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5960" y="4292186"/>
            <a:ext cx="993634" cy="15956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7" name="Picture 1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6557" y="1772230"/>
            <a:ext cx="1878885" cy="14700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446813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Дополнение «Корица»</a:t>
            </a:r>
          </a:p>
        </p:txBody>
      </p:sp>
      <p:sp>
        <p:nvSpPr>
          <p:cNvPr id="7" name="Rectangle 6"/>
          <p:cNvSpPr/>
          <p:nvPr/>
        </p:nvSpPr>
        <p:spPr>
          <a:xfrm>
            <a:off x="1981200" y="5470774"/>
            <a:ext cx="8507288" cy="14649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79388">
              <a:lnSpc>
                <a:spcPct val="107000"/>
              </a:lnSpc>
            </a:pP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main()</a:t>
            </a:r>
            <a:endParaRPr lang="ru-RU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defTabSz="179388"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{</a:t>
            </a:r>
            <a:endParaRPr lang="ru-RU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defTabSz="179388"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auto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coffee =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make_unique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en-US" sz="1400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CCoffee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&gt;();</a:t>
            </a:r>
            <a:endParaRPr lang="ru-RU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defTabSz="179388"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auto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cinnamon =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make_unique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en-US" sz="1400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CCinnamon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&gt;(move(coffee));</a:t>
            </a:r>
            <a:endParaRPr lang="ru-RU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defTabSz="179388"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cout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&lt;&lt;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cinnamon</a:t>
            </a: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-&gt;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GetDescription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 </a:t>
            </a: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&lt;&lt;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 costs 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&lt;&lt;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cinnamon</a:t>
            </a: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-&gt;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GetCost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 </a:t>
            </a: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&lt;&lt;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endl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ru-RU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defTabSz="179388">
              <a:lnSpc>
                <a:spcPct val="107000"/>
              </a:lnSpc>
              <a:spcAft>
                <a:spcPts val="800"/>
              </a:spcAft>
            </a:pPr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}</a:t>
            </a:r>
            <a:endParaRPr lang="ru-RU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006352" y="1522227"/>
            <a:ext cx="8579296" cy="39750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79388">
              <a:lnSpc>
                <a:spcPct val="106000"/>
              </a:lnSpc>
            </a:pPr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// </a:t>
            </a:r>
            <a:r>
              <a:rPr lang="ru-RU" sz="14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Корица</a:t>
            </a:r>
            <a:endParaRPr lang="ru-RU" sz="1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defTabSz="179388">
              <a:lnSpc>
                <a:spcPct val="106000"/>
              </a:lnSpc>
            </a:pP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CCinnamon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: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CCondimentDecorator</a:t>
            </a:r>
            <a:endParaRPr lang="ru-RU" sz="1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defTabSz="179388">
              <a:lnSpc>
                <a:spcPct val="106000"/>
              </a:lnSpc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{</a:t>
            </a:r>
            <a:endParaRPr lang="ru-RU" sz="1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defTabSz="179388">
              <a:lnSpc>
                <a:spcPct val="106000"/>
              </a:lnSpc>
            </a:pP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endParaRPr lang="ru-RU" sz="1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defTabSz="179388">
              <a:lnSpc>
                <a:spcPct val="106000"/>
              </a:lnSpc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CCinnamon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400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unique_ptr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en-US" sz="1400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IBeverage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 &amp;&amp;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beverage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 </a:t>
            </a:r>
            <a:endParaRPr lang="ru-RU" sz="1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defTabSz="179388">
              <a:lnSpc>
                <a:spcPct val="106000"/>
              </a:lnSpc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	: </a:t>
            </a:r>
            <a:r>
              <a:rPr lang="en-US" sz="1400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CCondimentDecorator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(move(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beverage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)) </a:t>
            </a:r>
            <a:endParaRPr lang="ru-RU" sz="1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defTabSz="179388">
              <a:lnSpc>
                <a:spcPct val="106000"/>
              </a:lnSpc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{}</a:t>
            </a:r>
            <a:endParaRPr lang="ru-RU" sz="1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defTabSz="179388">
              <a:lnSpc>
                <a:spcPct val="106000"/>
              </a:lnSpc>
            </a:pP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protected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endParaRPr lang="ru-RU" sz="1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defTabSz="179388">
              <a:lnSpc>
                <a:spcPct val="106000"/>
              </a:lnSpc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double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GetCondimentCost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const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override</a:t>
            </a:r>
            <a:endParaRPr lang="ru-RU" sz="1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defTabSz="179388">
              <a:lnSpc>
                <a:spcPct val="106000"/>
              </a:lnSpc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{</a:t>
            </a:r>
            <a:endParaRPr lang="ru-RU" sz="1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defTabSz="179388">
              <a:lnSpc>
                <a:spcPct val="106000"/>
              </a:lnSpc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	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return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20;</a:t>
            </a:r>
            <a:endParaRPr lang="ru-RU" sz="1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defTabSz="179388">
              <a:lnSpc>
                <a:spcPct val="106000"/>
              </a:lnSpc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}</a:t>
            </a:r>
            <a:endParaRPr lang="ru-RU" sz="1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defTabSz="179388">
              <a:lnSpc>
                <a:spcPct val="106000"/>
              </a:lnSpc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sz="14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string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GetCondimentDescription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const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override</a:t>
            </a:r>
            <a:endParaRPr lang="ru-RU" sz="1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defTabSz="179388">
              <a:lnSpc>
                <a:spcPct val="106000"/>
              </a:lnSpc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{</a:t>
            </a:r>
            <a:endParaRPr lang="ru-RU" sz="1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defTabSz="179388">
              <a:lnSpc>
                <a:spcPct val="106000"/>
              </a:lnSpc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	</a:t>
            </a:r>
            <a:r>
              <a:rPr lang="ru-RU" sz="14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return</a:t>
            </a:r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4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ru-RU" sz="1400" dirty="0" err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Cinnamon</a:t>
            </a:r>
            <a:r>
              <a:rPr lang="ru-RU" sz="14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ru-RU" sz="1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defTabSz="179388">
              <a:lnSpc>
                <a:spcPct val="106000"/>
              </a:lnSpc>
            </a:pPr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}</a:t>
            </a:r>
            <a:endParaRPr lang="ru-RU" sz="1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defTabSz="179388">
              <a:lnSpc>
                <a:spcPct val="106000"/>
              </a:lnSpc>
              <a:spcAft>
                <a:spcPts val="800"/>
              </a:spcAft>
            </a:pPr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};</a:t>
            </a:r>
            <a:endParaRPr lang="ru-RU" sz="1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3" name="Выноска 1 2"/>
          <p:cNvSpPr/>
          <p:nvPr/>
        </p:nvSpPr>
        <p:spPr>
          <a:xfrm>
            <a:off x="7248128" y="5157192"/>
            <a:ext cx="3240360" cy="792088"/>
          </a:xfrm>
          <a:prstGeom prst="borderCallout1">
            <a:avLst>
              <a:gd name="adj1" fmla="val 33909"/>
              <a:gd name="adj2" fmla="val -4455"/>
              <a:gd name="adj3" fmla="val 112500"/>
              <a:gd name="adj4" fmla="val -38333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Берем кофе,  «заворачиваем» в корицу и подаём к столу</a:t>
            </a:r>
          </a:p>
        </p:txBody>
      </p:sp>
    </p:spTree>
    <p:extLst>
      <p:ext uri="{BB962C8B-B14F-4D97-AF65-F5344CB8AC3E}">
        <p14:creationId xmlns:p14="http://schemas.microsoft.com/office/powerpoint/2010/main" val="3854087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8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Ленивое декорирование напитков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838200" y="1772816"/>
            <a:ext cx="10442376" cy="47849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268288">
              <a:lnSpc>
                <a:spcPct val="115000"/>
              </a:lnSpc>
            </a:pPr>
            <a:r>
              <a:rPr lang="ru-RU" sz="1400" dirty="0">
                <a:solidFill>
                  <a:srgbClr val="008000"/>
                </a:solidFill>
                <a:latin typeface="Consolas"/>
                <a:ea typeface="Calibri"/>
                <a:cs typeface="Times New Roman"/>
              </a:rPr>
              <a:t>/*</a:t>
            </a:r>
            <a:endParaRPr lang="ru-RU" sz="1400" dirty="0">
              <a:ea typeface="Calibri"/>
              <a:cs typeface="Times New Roman"/>
            </a:endParaRPr>
          </a:p>
          <a:p>
            <a:pPr defTabSz="268288">
              <a:lnSpc>
                <a:spcPct val="115000"/>
              </a:lnSpc>
            </a:pPr>
            <a:r>
              <a:rPr lang="ru-RU" sz="1400" dirty="0">
                <a:solidFill>
                  <a:srgbClr val="008000"/>
                </a:solidFill>
                <a:latin typeface="Consolas"/>
                <a:ea typeface="Calibri"/>
                <a:cs typeface="Times New Roman"/>
              </a:rPr>
              <a:t>Возвращает функцию, декорирующую напиток определенной добавкой</a:t>
            </a:r>
            <a:endParaRPr lang="ru-RU" sz="1400" dirty="0">
              <a:ea typeface="Calibri"/>
              <a:cs typeface="Times New Roman"/>
            </a:endParaRPr>
          </a:p>
          <a:p>
            <a:pPr defTabSz="268288">
              <a:lnSpc>
                <a:spcPct val="115000"/>
              </a:lnSpc>
            </a:pPr>
            <a:r>
              <a:rPr lang="ru-RU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 </a:t>
            </a:r>
            <a:endParaRPr lang="ru-RU" sz="1400" dirty="0">
              <a:ea typeface="Calibri"/>
              <a:cs typeface="Times New Roman"/>
            </a:endParaRPr>
          </a:p>
          <a:p>
            <a:pPr defTabSz="268288">
              <a:lnSpc>
                <a:spcPct val="115000"/>
              </a:lnSpc>
            </a:pPr>
            <a:r>
              <a:rPr lang="ru-RU" sz="1400" dirty="0">
                <a:solidFill>
                  <a:srgbClr val="008000"/>
                </a:solidFill>
                <a:latin typeface="Consolas"/>
                <a:ea typeface="Calibri"/>
                <a:cs typeface="Times New Roman"/>
              </a:rPr>
              <a:t>Параметры шаблона: </a:t>
            </a:r>
            <a:endParaRPr lang="ru-RU" sz="1400" dirty="0">
              <a:ea typeface="Calibri"/>
              <a:cs typeface="Times New Roman"/>
            </a:endParaRPr>
          </a:p>
          <a:p>
            <a:pPr defTabSz="268288">
              <a:lnSpc>
                <a:spcPct val="115000"/>
              </a:lnSpc>
            </a:pPr>
            <a:r>
              <a:rPr lang="ru-RU" sz="1400" dirty="0">
                <a:solidFill>
                  <a:srgbClr val="008000"/>
                </a:solidFill>
                <a:latin typeface="Consolas"/>
                <a:ea typeface="Calibri"/>
                <a:cs typeface="Times New Roman"/>
              </a:rPr>
              <a:t>	</a:t>
            </a:r>
            <a:r>
              <a:rPr lang="ru-RU" sz="1400" dirty="0" err="1">
                <a:solidFill>
                  <a:srgbClr val="008000"/>
                </a:solidFill>
                <a:latin typeface="Consolas"/>
                <a:ea typeface="Calibri"/>
                <a:cs typeface="Times New Roman"/>
              </a:rPr>
              <a:t>Condiment</a:t>
            </a:r>
            <a:r>
              <a:rPr lang="ru-RU" sz="1400" dirty="0">
                <a:solidFill>
                  <a:srgbClr val="008000"/>
                </a:solidFill>
                <a:latin typeface="Consolas"/>
                <a:ea typeface="Calibri"/>
                <a:cs typeface="Times New Roman"/>
              </a:rPr>
              <a:t> - класс добавки, конструктор которого в качестве первого аргумента</a:t>
            </a:r>
            <a:endParaRPr lang="ru-RU" sz="1400" dirty="0">
              <a:ea typeface="Calibri"/>
              <a:cs typeface="Times New Roman"/>
            </a:endParaRPr>
          </a:p>
          <a:p>
            <a:pPr defTabSz="268288">
              <a:lnSpc>
                <a:spcPct val="115000"/>
              </a:lnSpc>
            </a:pPr>
            <a:r>
              <a:rPr lang="ru-RU" sz="1400" dirty="0">
                <a:solidFill>
                  <a:srgbClr val="008000"/>
                </a:solidFill>
                <a:latin typeface="Consolas"/>
                <a:ea typeface="Calibri"/>
                <a:cs typeface="Times New Roman"/>
              </a:rPr>
              <a:t>				принимает </a:t>
            </a:r>
            <a:r>
              <a:rPr lang="ru-RU" sz="1400" dirty="0" err="1">
                <a:solidFill>
                  <a:srgbClr val="008000"/>
                </a:solidFill>
                <a:latin typeface="Consolas"/>
                <a:ea typeface="Calibri"/>
                <a:cs typeface="Times New Roman"/>
              </a:rPr>
              <a:t>IBeveragePtr</a:t>
            </a:r>
            <a:r>
              <a:rPr lang="ru-RU" sz="1400" dirty="0">
                <a:solidFill>
                  <a:srgbClr val="008000"/>
                </a:solidFill>
                <a:latin typeface="Consolas"/>
                <a:ea typeface="Calibri"/>
                <a:cs typeface="Times New Roman"/>
              </a:rPr>
              <a:t>&amp;&amp; оборачиваемого напитка</a:t>
            </a:r>
            <a:endParaRPr lang="ru-RU" sz="1400" dirty="0">
              <a:ea typeface="Calibri"/>
              <a:cs typeface="Times New Roman"/>
            </a:endParaRPr>
          </a:p>
          <a:p>
            <a:pPr defTabSz="268288">
              <a:lnSpc>
                <a:spcPct val="115000"/>
              </a:lnSpc>
            </a:pPr>
            <a:r>
              <a:rPr lang="ru-RU" sz="1400" dirty="0">
                <a:solidFill>
                  <a:srgbClr val="008000"/>
                </a:solidFill>
                <a:latin typeface="Consolas"/>
                <a:ea typeface="Calibri"/>
                <a:cs typeface="Times New Roman"/>
              </a:rPr>
              <a:t>	</a:t>
            </a:r>
            <a:r>
              <a:rPr lang="ru-RU" sz="1400" dirty="0" err="1">
                <a:solidFill>
                  <a:srgbClr val="008000"/>
                </a:solidFill>
                <a:latin typeface="Consolas"/>
                <a:ea typeface="Calibri"/>
                <a:cs typeface="Times New Roman"/>
              </a:rPr>
              <a:t>Args</a:t>
            </a:r>
            <a:r>
              <a:rPr lang="ru-RU" sz="1400" dirty="0">
                <a:solidFill>
                  <a:srgbClr val="008000"/>
                </a:solidFill>
                <a:latin typeface="Consolas"/>
                <a:ea typeface="Calibri"/>
                <a:cs typeface="Times New Roman"/>
              </a:rPr>
              <a:t> - список типов прочих параметров конструктора (возможно, пустой)</a:t>
            </a:r>
            <a:endParaRPr lang="ru-RU" sz="1400" dirty="0">
              <a:ea typeface="Calibri"/>
              <a:cs typeface="Times New Roman"/>
            </a:endParaRPr>
          </a:p>
          <a:p>
            <a:pPr defTabSz="268288">
              <a:lnSpc>
                <a:spcPct val="115000"/>
              </a:lnSpc>
            </a:pPr>
            <a:r>
              <a:rPr lang="en-US" sz="1400" dirty="0">
                <a:solidFill>
                  <a:srgbClr val="008000"/>
                </a:solidFill>
                <a:latin typeface="Consolas"/>
                <a:ea typeface="Calibri"/>
                <a:cs typeface="Times New Roman"/>
              </a:rPr>
              <a:t>*/</a:t>
            </a:r>
            <a:endParaRPr lang="ru-RU" sz="1400" dirty="0">
              <a:ea typeface="Calibri"/>
              <a:cs typeface="Times New Roman"/>
            </a:endParaRPr>
          </a:p>
          <a:p>
            <a:pPr defTabSz="268288">
              <a:lnSpc>
                <a:spcPct val="115000"/>
              </a:lnSpc>
            </a:pPr>
            <a:r>
              <a:rPr lang="en-US" sz="14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template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&lt;</a:t>
            </a:r>
            <a:r>
              <a:rPr lang="en-US" sz="1400" dirty="0" err="1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typename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400" dirty="0">
                <a:solidFill>
                  <a:srgbClr val="2B91AF"/>
                </a:solidFill>
                <a:latin typeface="Consolas"/>
                <a:ea typeface="Calibri"/>
                <a:cs typeface="Times New Roman"/>
              </a:rPr>
              <a:t>Condiment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, </a:t>
            </a:r>
            <a:r>
              <a:rPr lang="en-US" sz="1400" dirty="0" err="1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typename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... </a:t>
            </a:r>
            <a:r>
              <a:rPr lang="en-US" sz="1400" dirty="0" err="1">
                <a:solidFill>
                  <a:srgbClr val="2B91AF"/>
                </a:solidFill>
                <a:latin typeface="Consolas"/>
                <a:ea typeface="Calibri"/>
                <a:cs typeface="Times New Roman"/>
              </a:rPr>
              <a:t>Args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&gt;</a:t>
            </a:r>
            <a:endParaRPr lang="ru-RU" sz="1400" dirty="0">
              <a:ea typeface="Calibri"/>
              <a:cs typeface="Times New Roman"/>
            </a:endParaRPr>
          </a:p>
          <a:p>
            <a:pPr defTabSz="268288">
              <a:lnSpc>
                <a:spcPct val="115000"/>
              </a:lnSpc>
            </a:pPr>
            <a:r>
              <a:rPr lang="en-US" sz="14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auto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MakeCondiment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(</a:t>
            </a:r>
            <a:r>
              <a:rPr lang="en-US" sz="1400" dirty="0" err="1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const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400" dirty="0" err="1">
                <a:solidFill>
                  <a:srgbClr val="2B91AF"/>
                </a:solidFill>
                <a:latin typeface="Consolas"/>
                <a:ea typeface="Calibri"/>
                <a:cs typeface="Times New Roman"/>
              </a:rPr>
              <a:t>Args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&amp;...</a:t>
            </a:r>
            <a:r>
              <a:rPr lang="en-US" sz="1400" dirty="0" err="1">
                <a:solidFill>
                  <a:srgbClr val="808080"/>
                </a:solidFill>
                <a:latin typeface="Consolas"/>
                <a:ea typeface="Calibri"/>
                <a:cs typeface="Times New Roman"/>
              </a:rPr>
              <a:t>args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)</a:t>
            </a:r>
            <a:endParaRPr lang="ru-RU" sz="1400" dirty="0">
              <a:ea typeface="Calibri"/>
              <a:cs typeface="Times New Roman"/>
            </a:endParaRPr>
          </a:p>
          <a:p>
            <a:pPr defTabSz="268288">
              <a:lnSpc>
                <a:spcPct val="115000"/>
              </a:lnSpc>
            </a:pPr>
            <a:r>
              <a:rPr lang="ru-RU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{</a:t>
            </a:r>
            <a:endParaRPr lang="ru-RU" sz="1400" dirty="0">
              <a:ea typeface="Calibri"/>
              <a:cs typeface="Times New Roman"/>
            </a:endParaRPr>
          </a:p>
          <a:p>
            <a:pPr defTabSz="268288">
              <a:lnSpc>
                <a:spcPct val="115000"/>
              </a:lnSpc>
            </a:pPr>
            <a:r>
              <a:rPr lang="ru-RU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	</a:t>
            </a:r>
            <a:r>
              <a:rPr lang="ru-RU" sz="1400" dirty="0">
                <a:solidFill>
                  <a:srgbClr val="008000"/>
                </a:solidFill>
                <a:latin typeface="Consolas"/>
                <a:ea typeface="Calibri"/>
                <a:cs typeface="Times New Roman"/>
              </a:rPr>
              <a:t>// Возвращаем функцию, декорирующую напиток, переданный ей в качестве аргумента</a:t>
            </a:r>
            <a:endParaRPr lang="ru-RU" sz="1400" dirty="0">
              <a:ea typeface="Calibri"/>
              <a:cs typeface="Times New Roman"/>
            </a:endParaRPr>
          </a:p>
          <a:p>
            <a:pPr defTabSz="268288">
              <a:lnSpc>
                <a:spcPct val="115000"/>
              </a:lnSpc>
            </a:pPr>
            <a:r>
              <a:rPr lang="ru-RU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	</a:t>
            </a:r>
            <a:r>
              <a:rPr lang="ru-RU" sz="1400" dirty="0">
                <a:solidFill>
                  <a:srgbClr val="008000"/>
                </a:solidFill>
                <a:latin typeface="Consolas"/>
                <a:ea typeface="Calibri"/>
                <a:cs typeface="Times New Roman"/>
              </a:rPr>
              <a:t>// Дополнительные аргументы декоратора, захваченные лямбда-функцией, передаются</a:t>
            </a:r>
            <a:endParaRPr lang="ru-RU" sz="1400" dirty="0">
              <a:ea typeface="Calibri"/>
              <a:cs typeface="Times New Roman"/>
            </a:endParaRPr>
          </a:p>
          <a:p>
            <a:pPr defTabSz="268288">
              <a:lnSpc>
                <a:spcPct val="115000"/>
              </a:lnSpc>
            </a:pPr>
            <a:r>
              <a:rPr lang="ru-RU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	</a:t>
            </a:r>
            <a:r>
              <a:rPr lang="ru-RU" sz="1400" dirty="0">
                <a:solidFill>
                  <a:srgbClr val="008000"/>
                </a:solidFill>
                <a:latin typeface="Consolas"/>
                <a:ea typeface="Calibri"/>
                <a:cs typeface="Times New Roman"/>
              </a:rPr>
              <a:t>// конструктору декоратора через </a:t>
            </a:r>
            <a:r>
              <a:rPr lang="ru-RU" sz="1400" dirty="0" err="1">
                <a:solidFill>
                  <a:srgbClr val="008000"/>
                </a:solidFill>
                <a:latin typeface="Consolas"/>
                <a:ea typeface="Calibri"/>
                <a:cs typeface="Times New Roman"/>
              </a:rPr>
              <a:t>make_unique</a:t>
            </a:r>
            <a:endParaRPr lang="ru-RU" sz="1400" dirty="0">
              <a:ea typeface="Calibri"/>
              <a:cs typeface="Times New Roman"/>
            </a:endParaRPr>
          </a:p>
          <a:p>
            <a:pPr defTabSz="268288">
              <a:lnSpc>
                <a:spcPct val="115000"/>
              </a:lnSpc>
            </a:pPr>
            <a:r>
              <a:rPr lang="ru-RU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	</a:t>
            </a:r>
            <a:r>
              <a:rPr lang="ru-RU" sz="1400" dirty="0" err="1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return</a:t>
            </a:r>
            <a:r>
              <a:rPr lang="ru-RU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[=](</a:t>
            </a:r>
            <a:r>
              <a:rPr lang="en-US" sz="14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auto</a:t>
            </a:r>
            <a:r>
              <a:rPr lang="ru-RU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&amp;&amp; </a:t>
            </a:r>
            <a:r>
              <a:rPr lang="ru-RU" sz="1400" dirty="0">
                <a:solidFill>
                  <a:srgbClr val="808080"/>
                </a:solidFill>
                <a:latin typeface="Consolas"/>
                <a:ea typeface="Calibri"/>
                <a:cs typeface="Times New Roman"/>
              </a:rPr>
              <a:t>b</a:t>
            </a:r>
            <a:r>
              <a:rPr lang="ru-RU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) {</a:t>
            </a:r>
            <a:endParaRPr lang="ru-RU" sz="1400" dirty="0">
              <a:ea typeface="Calibri"/>
              <a:cs typeface="Times New Roman"/>
            </a:endParaRPr>
          </a:p>
          <a:p>
            <a:pPr defTabSz="268288">
              <a:lnSpc>
                <a:spcPct val="115000"/>
              </a:lnSpc>
            </a:pPr>
            <a:r>
              <a:rPr lang="ru-RU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		</a:t>
            </a:r>
            <a:r>
              <a:rPr lang="ru-RU" sz="1400" dirty="0">
                <a:solidFill>
                  <a:srgbClr val="008000"/>
                </a:solidFill>
                <a:latin typeface="Consolas"/>
                <a:ea typeface="Calibri"/>
                <a:cs typeface="Times New Roman"/>
              </a:rPr>
              <a:t>// Функции </a:t>
            </a:r>
            <a:r>
              <a:rPr lang="ru-RU" sz="1400" dirty="0" err="1">
                <a:solidFill>
                  <a:srgbClr val="008000"/>
                </a:solidFill>
                <a:latin typeface="Consolas"/>
                <a:ea typeface="Calibri"/>
                <a:cs typeface="Times New Roman"/>
              </a:rPr>
              <a:t>make_unique</a:t>
            </a:r>
            <a:r>
              <a:rPr lang="ru-RU" sz="1400" dirty="0">
                <a:solidFill>
                  <a:srgbClr val="008000"/>
                </a:solidFill>
                <a:latin typeface="Consolas"/>
                <a:ea typeface="Calibri"/>
                <a:cs typeface="Times New Roman"/>
              </a:rPr>
              <a:t> передаем b вместе со списком аргументов внешней функции</a:t>
            </a:r>
            <a:endParaRPr lang="ru-RU" sz="1400" dirty="0">
              <a:ea typeface="Calibri"/>
              <a:cs typeface="Times New Roman"/>
            </a:endParaRPr>
          </a:p>
          <a:p>
            <a:pPr defTabSz="268288">
              <a:lnSpc>
                <a:spcPct val="115000"/>
              </a:lnSpc>
            </a:pPr>
            <a:r>
              <a:rPr lang="ru-RU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		</a:t>
            </a:r>
            <a:r>
              <a:rPr lang="en-US" sz="14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return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make_unique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&lt;</a:t>
            </a:r>
            <a:r>
              <a:rPr lang="en-US" sz="1400" dirty="0">
                <a:solidFill>
                  <a:srgbClr val="2B91AF"/>
                </a:solidFill>
                <a:latin typeface="Consolas"/>
                <a:ea typeface="Calibri"/>
                <a:cs typeface="Times New Roman"/>
              </a:rPr>
              <a:t>Condiment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&gt;(forward&lt;</a:t>
            </a:r>
            <a:r>
              <a:rPr lang="en-US" sz="1400" dirty="0" err="1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decltype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(</a:t>
            </a:r>
            <a:r>
              <a:rPr lang="en-US" sz="1400" dirty="0">
                <a:solidFill>
                  <a:srgbClr val="808080"/>
                </a:solidFill>
                <a:latin typeface="Consolas"/>
                <a:ea typeface="Calibri"/>
                <a:cs typeface="Times New Roman"/>
              </a:rPr>
              <a:t>b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)&gt;(</a:t>
            </a:r>
            <a:r>
              <a:rPr lang="en-US" sz="1400" dirty="0">
                <a:solidFill>
                  <a:srgbClr val="808080"/>
                </a:solidFill>
                <a:latin typeface="Consolas"/>
                <a:ea typeface="Calibri"/>
                <a:cs typeface="Times New Roman"/>
              </a:rPr>
              <a:t>b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), </a:t>
            </a:r>
            <a:r>
              <a:rPr lang="en-US" sz="1400" dirty="0" err="1">
                <a:solidFill>
                  <a:srgbClr val="808080"/>
                </a:solidFill>
                <a:latin typeface="Consolas"/>
                <a:ea typeface="Calibri"/>
                <a:cs typeface="Times New Roman"/>
              </a:rPr>
              <a:t>args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...);</a:t>
            </a:r>
            <a:endParaRPr lang="ru-RU" sz="1400" dirty="0">
              <a:ea typeface="Calibri"/>
              <a:cs typeface="Times New Roman"/>
            </a:endParaRPr>
          </a:p>
          <a:p>
            <a:pPr defTabSz="268288">
              <a:lnSpc>
                <a:spcPct val="115000"/>
              </a:lnSpc>
            </a:pP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	</a:t>
            </a:r>
            <a:r>
              <a:rPr lang="ru-RU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};</a:t>
            </a:r>
            <a:endParaRPr lang="ru-RU" sz="1400" dirty="0">
              <a:ea typeface="Calibri"/>
              <a:cs typeface="Times New Roman"/>
            </a:endParaRPr>
          </a:p>
          <a:p>
            <a:pPr defTabSz="268288">
              <a:lnSpc>
                <a:spcPct val="115000"/>
              </a:lnSpc>
              <a:spcAft>
                <a:spcPts val="1000"/>
              </a:spcAft>
            </a:pPr>
            <a:r>
              <a:rPr lang="ru-RU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}</a:t>
            </a:r>
            <a:endParaRPr lang="ru-RU" sz="1400" dirty="0">
              <a:ea typeface="Calibri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606789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Пример использования</a:t>
            </a:r>
            <a:r>
              <a:rPr lang="en-US" dirty="0"/>
              <a:t> </a:t>
            </a:r>
            <a:r>
              <a:rPr lang="en-US" dirty="0" err="1"/>
              <a:t>MakeCondiment</a:t>
            </a:r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838200" y="1484785"/>
            <a:ext cx="9829800" cy="48889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98475">
              <a:lnSpc>
                <a:spcPct val="115000"/>
              </a:lnSpc>
            </a:pPr>
            <a:r>
              <a:rPr lang="ru-RU" sz="1600" dirty="0">
                <a:solidFill>
                  <a:srgbClr val="008000"/>
                </a:solidFill>
                <a:latin typeface="Consolas"/>
                <a:ea typeface="Calibri"/>
                <a:cs typeface="Times New Roman"/>
              </a:rPr>
              <a:t>// </a:t>
            </a:r>
            <a:r>
              <a:rPr lang="ru-RU" sz="1600" dirty="0" err="1">
                <a:solidFill>
                  <a:srgbClr val="008000"/>
                </a:solidFill>
                <a:latin typeface="Consolas"/>
                <a:ea typeface="Calibri"/>
                <a:cs typeface="Times New Roman"/>
              </a:rPr>
              <a:t>lemon</a:t>
            </a:r>
            <a:r>
              <a:rPr lang="ru-RU" sz="1600" dirty="0">
                <a:solidFill>
                  <a:srgbClr val="008000"/>
                </a:solidFill>
                <a:latin typeface="Consolas"/>
                <a:ea typeface="Calibri"/>
                <a:cs typeface="Times New Roman"/>
              </a:rPr>
              <a:t> - функция, добавляющая "2 дольки лимона" к любому напитку</a:t>
            </a:r>
            <a:endParaRPr lang="ru-RU" sz="1600" dirty="0">
              <a:ea typeface="Calibri"/>
              <a:cs typeface="Times New Roman"/>
            </a:endParaRPr>
          </a:p>
          <a:p>
            <a:pPr defTabSz="498475">
              <a:lnSpc>
                <a:spcPct val="115000"/>
              </a:lnSpc>
            </a:pPr>
            <a:r>
              <a:rPr lang="ru-RU" sz="1600" dirty="0" err="1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auto</a:t>
            </a:r>
            <a:r>
              <a:rPr lang="ru-RU" sz="16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lemon2 = </a:t>
            </a:r>
            <a:r>
              <a:rPr lang="ru-RU" sz="1600" dirty="0" err="1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MakeCondiment</a:t>
            </a:r>
            <a:r>
              <a:rPr lang="ru-RU" sz="16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&lt;</a:t>
            </a:r>
            <a:r>
              <a:rPr lang="ru-RU" sz="1600" dirty="0" err="1">
                <a:solidFill>
                  <a:srgbClr val="2B91AF"/>
                </a:solidFill>
                <a:latin typeface="Consolas"/>
                <a:ea typeface="Calibri"/>
                <a:cs typeface="Times New Roman"/>
              </a:rPr>
              <a:t>CLemon</a:t>
            </a:r>
            <a:r>
              <a:rPr lang="ru-RU" sz="16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&gt;(2);</a:t>
            </a:r>
            <a:endParaRPr lang="ru-RU" sz="1600" dirty="0">
              <a:ea typeface="Calibri"/>
              <a:cs typeface="Times New Roman"/>
            </a:endParaRPr>
          </a:p>
          <a:p>
            <a:pPr defTabSz="498475">
              <a:lnSpc>
                <a:spcPct val="115000"/>
              </a:lnSpc>
            </a:pPr>
            <a:r>
              <a:rPr lang="ru-RU" sz="1600" dirty="0">
                <a:solidFill>
                  <a:srgbClr val="008000"/>
                </a:solidFill>
                <a:latin typeface="Consolas"/>
                <a:ea typeface="Calibri"/>
                <a:cs typeface="Times New Roman"/>
              </a:rPr>
              <a:t>// </a:t>
            </a:r>
            <a:r>
              <a:rPr lang="ru-RU" sz="1600" dirty="0" err="1">
                <a:solidFill>
                  <a:srgbClr val="008000"/>
                </a:solidFill>
                <a:latin typeface="Consolas"/>
                <a:ea typeface="Calibri"/>
                <a:cs typeface="Times New Roman"/>
              </a:rPr>
              <a:t>iceCubes</a:t>
            </a:r>
            <a:r>
              <a:rPr lang="ru-RU" sz="1600" dirty="0">
                <a:solidFill>
                  <a:srgbClr val="008000"/>
                </a:solidFill>
                <a:latin typeface="Consolas"/>
                <a:ea typeface="Calibri"/>
                <a:cs typeface="Times New Roman"/>
              </a:rPr>
              <a:t> - функция, добавляющая "3 кусочка льда" к любому напитку</a:t>
            </a:r>
            <a:endParaRPr lang="ru-RU" sz="1600" dirty="0">
              <a:ea typeface="Calibri"/>
              <a:cs typeface="Times New Roman"/>
            </a:endParaRPr>
          </a:p>
          <a:p>
            <a:pPr defTabSz="498475">
              <a:lnSpc>
                <a:spcPct val="115000"/>
              </a:lnSpc>
            </a:pP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auto</a:t>
            </a:r>
            <a:r>
              <a:rPr lang="en-US" sz="16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iceCubes3 = </a:t>
            </a:r>
            <a:r>
              <a:rPr lang="en-US" sz="1600" dirty="0" err="1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MakeCondiment</a:t>
            </a:r>
            <a:r>
              <a:rPr lang="en-US" sz="16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&lt;</a:t>
            </a:r>
            <a:r>
              <a:rPr lang="en-US" sz="1600" dirty="0" err="1">
                <a:solidFill>
                  <a:srgbClr val="2B91AF"/>
                </a:solidFill>
                <a:latin typeface="Consolas"/>
                <a:ea typeface="Calibri"/>
                <a:cs typeface="Times New Roman"/>
              </a:rPr>
              <a:t>CIceCubes</a:t>
            </a:r>
            <a:r>
              <a:rPr lang="en-US" sz="16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&gt;(3, </a:t>
            </a:r>
            <a:r>
              <a:rPr lang="en-US" sz="1600" dirty="0" err="1">
                <a:solidFill>
                  <a:srgbClr val="2B91AF"/>
                </a:solidFill>
                <a:latin typeface="Consolas"/>
                <a:ea typeface="Calibri"/>
                <a:cs typeface="Times New Roman"/>
              </a:rPr>
              <a:t>IceCubeType</a:t>
            </a:r>
            <a:r>
              <a:rPr lang="en-US" sz="16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::</a:t>
            </a:r>
            <a:r>
              <a:rPr lang="en-US" sz="1600" dirty="0">
                <a:solidFill>
                  <a:srgbClr val="2F4F4F"/>
                </a:solidFill>
                <a:latin typeface="Consolas"/>
                <a:ea typeface="Calibri"/>
                <a:cs typeface="Times New Roman"/>
              </a:rPr>
              <a:t>Water</a:t>
            </a:r>
            <a:r>
              <a:rPr lang="en-US" sz="16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);</a:t>
            </a:r>
            <a:endParaRPr lang="ru-RU" sz="1600" dirty="0">
              <a:ea typeface="Calibri"/>
              <a:cs typeface="Times New Roman"/>
            </a:endParaRPr>
          </a:p>
          <a:p>
            <a:pPr defTabSz="498475">
              <a:lnSpc>
                <a:spcPct val="115000"/>
              </a:lnSpc>
            </a:pPr>
            <a:r>
              <a:rPr lang="en-US" sz="16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 </a:t>
            </a:r>
            <a:endParaRPr lang="ru-RU" sz="1600" dirty="0">
              <a:ea typeface="Calibri"/>
              <a:cs typeface="Times New Roman"/>
            </a:endParaRPr>
          </a:p>
          <a:p>
            <a:pPr defTabSz="498475">
              <a:lnSpc>
                <a:spcPct val="115000"/>
              </a:lnSpc>
            </a:pP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auto</a:t>
            </a:r>
            <a:r>
              <a:rPr lang="en-US" sz="16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tea = </a:t>
            </a:r>
            <a:r>
              <a:rPr lang="en-US" sz="1600" dirty="0" err="1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make_unique</a:t>
            </a:r>
            <a:r>
              <a:rPr lang="en-US" sz="16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&lt;</a:t>
            </a:r>
            <a:r>
              <a:rPr lang="en-US" sz="1600" dirty="0" err="1">
                <a:solidFill>
                  <a:srgbClr val="2B91AF"/>
                </a:solidFill>
                <a:latin typeface="Consolas"/>
                <a:ea typeface="Calibri"/>
                <a:cs typeface="Times New Roman"/>
              </a:rPr>
              <a:t>CTea</a:t>
            </a:r>
            <a:r>
              <a:rPr lang="en-US" sz="16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&gt;();</a:t>
            </a:r>
            <a:endParaRPr lang="ru-RU" sz="1600" dirty="0">
              <a:ea typeface="Calibri"/>
              <a:cs typeface="Times New Roman"/>
            </a:endParaRPr>
          </a:p>
          <a:p>
            <a:pPr defTabSz="498475">
              <a:lnSpc>
                <a:spcPct val="115000"/>
              </a:lnSpc>
            </a:pPr>
            <a:r>
              <a:rPr lang="ru-RU" sz="1600" dirty="0">
                <a:solidFill>
                  <a:srgbClr val="008000"/>
                </a:solidFill>
                <a:latin typeface="Consolas"/>
                <a:ea typeface="Calibri"/>
                <a:cs typeface="Times New Roman"/>
              </a:rPr>
              <a:t> </a:t>
            </a:r>
            <a:endParaRPr lang="ru-RU" sz="1600" dirty="0">
              <a:ea typeface="Calibri"/>
              <a:cs typeface="Times New Roman"/>
            </a:endParaRPr>
          </a:p>
          <a:p>
            <a:pPr defTabSz="498475">
              <a:lnSpc>
                <a:spcPct val="115000"/>
              </a:lnSpc>
            </a:pPr>
            <a:r>
              <a:rPr lang="ru-RU" sz="1600" dirty="0">
                <a:solidFill>
                  <a:srgbClr val="008000"/>
                </a:solidFill>
                <a:latin typeface="Consolas"/>
                <a:ea typeface="Calibri"/>
                <a:cs typeface="Times New Roman"/>
              </a:rPr>
              <a:t>// декорируем чай двумя дольками лимона и тремя кусочками льда</a:t>
            </a:r>
            <a:endParaRPr lang="ru-RU" sz="1600" dirty="0">
              <a:ea typeface="Calibri"/>
              <a:cs typeface="Times New Roman"/>
            </a:endParaRPr>
          </a:p>
          <a:p>
            <a:pPr defTabSz="498475">
              <a:lnSpc>
                <a:spcPct val="115000"/>
              </a:lnSpc>
            </a:pP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auto</a:t>
            </a:r>
            <a:r>
              <a:rPr lang="en-US" sz="16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lemonIceTea</a:t>
            </a:r>
            <a:r>
              <a:rPr lang="en-US" sz="16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= iceCubes3</a:t>
            </a:r>
            <a:r>
              <a:rPr lang="en-US" sz="1600" dirty="0">
                <a:solidFill>
                  <a:srgbClr val="008080"/>
                </a:solidFill>
                <a:latin typeface="Consolas"/>
                <a:ea typeface="Calibri"/>
                <a:cs typeface="Times New Roman"/>
              </a:rPr>
              <a:t>(</a:t>
            </a:r>
            <a:r>
              <a:rPr lang="en-US" sz="16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lemon2</a:t>
            </a:r>
            <a:r>
              <a:rPr lang="en-US" sz="1600" dirty="0">
                <a:solidFill>
                  <a:srgbClr val="008080"/>
                </a:solidFill>
                <a:latin typeface="Consolas"/>
                <a:ea typeface="Calibri"/>
                <a:cs typeface="Times New Roman"/>
              </a:rPr>
              <a:t>(</a:t>
            </a:r>
            <a:r>
              <a:rPr lang="en-US" sz="16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move(tea)</a:t>
            </a:r>
            <a:r>
              <a:rPr lang="en-US" sz="1600" dirty="0">
                <a:solidFill>
                  <a:srgbClr val="008080"/>
                </a:solidFill>
                <a:latin typeface="Consolas"/>
                <a:ea typeface="Calibri"/>
                <a:cs typeface="Times New Roman"/>
              </a:rPr>
              <a:t>))</a:t>
            </a:r>
            <a:r>
              <a:rPr lang="en-US" sz="16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;	</a:t>
            </a:r>
            <a:endParaRPr lang="ru-RU" sz="1600" dirty="0">
              <a:ea typeface="Calibri"/>
              <a:cs typeface="Times New Roman"/>
            </a:endParaRPr>
          </a:p>
          <a:p>
            <a:pPr defTabSz="498475">
              <a:lnSpc>
                <a:spcPct val="115000"/>
              </a:lnSpc>
            </a:pPr>
            <a:r>
              <a:rPr lang="ru-RU" sz="1600" dirty="0">
                <a:solidFill>
                  <a:srgbClr val="008000"/>
                </a:solidFill>
                <a:latin typeface="Consolas"/>
                <a:ea typeface="Calibri"/>
                <a:cs typeface="Times New Roman"/>
              </a:rPr>
              <a:t>/* Предыдущая строка выполняет те же действия, что и следующий код:</a:t>
            </a:r>
            <a:endParaRPr lang="ru-RU" sz="1600" dirty="0">
              <a:ea typeface="Calibri"/>
              <a:cs typeface="Times New Roman"/>
            </a:endParaRPr>
          </a:p>
          <a:p>
            <a:pPr defTabSz="498475">
              <a:lnSpc>
                <a:spcPct val="115000"/>
              </a:lnSpc>
            </a:pPr>
            <a:r>
              <a:rPr lang="en-US" sz="1600" dirty="0">
                <a:solidFill>
                  <a:srgbClr val="008000"/>
                </a:solidFill>
                <a:latin typeface="Consolas"/>
                <a:ea typeface="Calibri"/>
                <a:cs typeface="Times New Roman"/>
              </a:rPr>
              <a:t>auto </a:t>
            </a:r>
            <a:r>
              <a:rPr lang="en-US" sz="1600" dirty="0" err="1">
                <a:solidFill>
                  <a:srgbClr val="008000"/>
                </a:solidFill>
                <a:latin typeface="Consolas"/>
                <a:ea typeface="Calibri"/>
                <a:cs typeface="Times New Roman"/>
              </a:rPr>
              <a:t>lemonIceTea</a:t>
            </a:r>
            <a:r>
              <a:rPr lang="en-US" sz="1600" dirty="0">
                <a:solidFill>
                  <a:srgbClr val="008000"/>
                </a:solidFill>
                <a:latin typeface="Consolas"/>
                <a:ea typeface="Calibri"/>
                <a:cs typeface="Times New Roman"/>
              </a:rPr>
              <a:t> = </a:t>
            </a:r>
            <a:endParaRPr lang="ru-RU" sz="1600" dirty="0">
              <a:ea typeface="Calibri"/>
              <a:cs typeface="Times New Roman"/>
            </a:endParaRPr>
          </a:p>
          <a:p>
            <a:pPr defTabSz="498475">
              <a:lnSpc>
                <a:spcPct val="115000"/>
              </a:lnSpc>
            </a:pPr>
            <a:r>
              <a:rPr lang="en-US" sz="1600" dirty="0">
                <a:solidFill>
                  <a:srgbClr val="008000"/>
                </a:solidFill>
                <a:latin typeface="Consolas"/>
                <a:ea typeface="Calibri"/>
                <a:cs typeface="Times New Roman"/>
              </a:rPr>
              <a:t>	</a:t>
            </a:r>
            <a:r>
              <a:rPr lang="en-US" sz="1600" dirty="0" err="1">
                <a:solidFill>
                  <a:srgbClr val="008000"/>
                </a:solidFill>
                <a:latin typeface="Consolas"/>
                <a:ea typeface="Calibri"/>
                <a:cs typeface="Times New Roman"/>
              </a:rPr>
              <a:t>make_unique</a:t>
            </a:r>
            <a:r>
              <a:rPr lang="en-US" sz="1600" dirty="0">
                <a:solidFill>
                  <a:srgbClr val="008000"/>
                </a:solidFill>
                <a:latin typeface="Consolas"/>
                <a:ea typeface="Calibri"/>
                <a:cs typeface="Times New Roman"/>
              </a:rPr>
              <a:t>&lt;</a:t>
            </a:r>
            <a:r>
              <a:rPr lang="en-US" sz="1600" dirty="0" err="1">
                <a:solidFill>
                  <a:srgbClr val="008000"/>
                </a:solidFill>
                <a:latin typeface="Consolas"/>
                <a:ea typeface="Calibri"/>
                <a:cs typeface="Times New Roman"/>
              </a:rPr>
              <a:t>CIceCubes</a:t>
            </a:r>
            <a:r>
              <a:rPr lang="en-US" sz="1600" dirty="0">
                <a:solidFill>
                  <a:srgbClr val="008000"/>
                </a:solidFill>
                <a:latin typeface="Consolas"/>
                <a:ea typeface="Calibri"/>
                <a:cs typeface="Times New Roman"/>
              </a:rPr>
              <a:t>&gt;(</a:t>
            </a:r>
            <a:endParaRPr lang="ru-RU" sz="1600" dirty="0">
              <a:ea typeface="Calibri"/>
              <a:cs typeface="Times New Roman"/>
            </a:endParaRPr>
          </a:p>
          <a:p>
            <a:pPr defTabSz="498475">
              <a:lnSpc>
                <a:spcPct val="115000"/>
              </a:lnSpc>
            </a:pPr>
            <a:r>
              <a:rPr lang="en-US" sz="1600" dirty="0">
                <a:solidFill>
                  <a:srgbClr val="008000"/>
                </a:solidFill>
                <a:latin typeface="Consolas"/>
                <a:ea typeface="Calibri"/>
                <a:cs typeface="Times New Roman"/>
              </a:rPr>
              <a:t>		</a:t>
            </a:r>
            <a:r>
              <a:rPr lang="en-US" sz="1600" dirty="0" err="1">
                <a:solidFill>
                  <a:srgbClr val="008000"/>
                </a:solidFill>
                <a:latin typeface="Consolas"/>
                <a:ea typeface="Calibri"/>
                <a:cs typeface="Times New Roman"/>
              </a:rPr>
              <a:t>make_unique</a:t>
            </a:r>
            <a:r>
              <a:rPr lang="en-US" sz="1600" dirty="0">
                <a:solidFill>
                  <a:srgbClr val="008000"/>
                </a:solidFill>
                <a:latin typeface="Consolas"/>
                <a:ea typeface="Calibri"/>
                <a:cs typeface="Times New Roman"/>
              </a:rPr>
              <a:t>&lt;</a:t>
            </a:r>
            <a:r>
              <a:rPr lang="en-US" sz="1600" dirty="0" err="1">
                <a:solidFill>
                  <a:srgbClr val="008000"/>
                </a:solidFill>
                <a:latin typeface="Consolas"/>
                <a:ea typeface="Calibri"/>
                <a:cs typeface="Times New Roman"/>
              </a:rPr>
              <a:t>CLemon</a:t>
            </a:r>
            <a:r>
              <a:rPr lang="en-US" sz="1600" dirty="0">
                <a:solidFill>
                  <a:srgbClr val="008000"/>
                </a:solidFill>
                <a:latin typeface="Consolas"/>
                <a:ea typeface="Calibri"/>
                <a:cs typeface="Times New Roman"/>
              </a:rPr>
              <a:t>&gt;(</a:t>
            </a:r>
            <a:endParaRPr lang="ru-RU" sz="1600" dirty="0">
              <a:ea typeface="Calibri"/>
              <a:cs typeface="Times New Roman"/>
            </a:endParaRPr>
          </a:p>
          <a:p>
            <a:pPr defTabSz="498475">
              <a:lnSpc>
                <a:spcPct val="115000"/>
              </a:lnSpc>
            </a:pPr>
            <a:r>
              <a:rPr lang="en-US" sz="1600" dirty="0">
                <a:solidFill>
                  <a:srgbClr val="008000"/>
                </a:solidFill>
                <a:latin typeface="Consolas"/>
                <a:ea typeface="Calibri"/>
                <a:cs typeface="Times New Roman"/>
              </a:rPr>
              <a:t>			move(tea), </a:t>
            </a:r>
            <a:endParaRPr lang="ru-RU" sz="1600" dirty="0">
              <a:ea typeface="Calibri"/>
              <a:cs typeface="Times New Roman"/>
            </a:endParaRPr>
          </a:p>
          <a:p>
            <a:pPr defTabSz="498475">
              <a:lnSpc>
                <a:spcPct val="115000"/>
              </a:lnSpc>
            </a:pPr>
            <a:r>
              <a:rPr lang="en-US" sz="1600" dirty="0">
                <a:solidFill>
                  <a:srgbClr val="008000"/>
                </a:solidFill>
                <a:latin typeface="Consolas"/>
                <a:ea typeface="Calibri"/>
                <a:cs typeface="Times New Roman"/>
              </a:rPr>
              <a:t>			</a:t>
            </a:r>
            <a:r>
              <a:rPr lang="ru-RU" sz="1600" dirty="0">
                <a:solidFill>
                  <a:srgbClr val="008000"/>
                </a:solidFill>
                <a:latin typeface="Consolas"/>
                <a:ea typeface="Calibri"/>
                <a:cs typeface="Times New Roman"/>
              </a:rPr>
              <a:t>2), </a:t>
            </a:r>
            <a:endParaRPr lang="ru-RU" sz="1600" dirty="0">
              <a:ea typeface="Calibri"/>
              <a:cs typeface="Times New Roman"/>
            </a:endParaRPr>
          </a:p>
          <a:p>
            <a:pPr defTabSz="498475">
              <a:lnSpc>
                <a:spcPct val="115000"/>
              </a:lnSpc>
            </a:pPr>
            <a:r>
              <a:rPr lang="ru-RU" sz="1600" dirty="0">
                <a:solidFill>
                  <a:srgbClr val="008000"/>
                </a:solidFill>
                <a:latin typeface="Consolas"/>
                <a:ea typeface="Calibri"/>
                <a:cs typeface="Times New Roman"/>
              </a:rPr>
              <a:t>		2, </a:t>
            </a:r>
            <a:r>
              <a:rPr lang="ru-RU" sz="1600" dirty="0" err="1">
                <a:solidFill>
                  <a:srgbClr val="008000"/>
                </a:solidFill>
                <a:latin typeface="Consolas"/>
                <a:ea typeface="Calibri"/>
                <a:cs typeface="Times New Roman"/>
              </a:rPr>
              <a:t>IceCubeType</a:t>
            </a:r>
            <a:r>
              <a:rPr lang="ru-RU" sz="1600" dirty="0">
                <a:solidFill>
                  <a:srgbClr val="008000"/>
                </a:solidFill>
                <a:latin typeface="Consolas"/>
                <a:ea typeface="Calibri"/>
                <a:cs typeface="Times New Roman"/>
              </a:rPr>
              <a:t>::</a:t>
            </a:r>
            <a:r>
              <a:rPr lang="ru-RU" sz="1600" dirty="0" err="1">
                <a:solidFill>
                  <a:srgbClr val="008000"/>
                </a:solidFill>
                <a:latin typeface="Consolas"/>
                <a:ea typeface="Calibri"/>
                <a:cs typeface="Times New Roman"/>
              </a:rPr>
              <a:t>Water</a:t>
            </a:r>
            <a:r>
              <a:rPr lang="ru-RU" sz="1600" dirty="0">
                <a:solidFill>
                  <a:srgbClr val="008000"/>
                </a:solidFill>
                <a:latin typeface="Consolas"/>
                <a:ea typeface="Calibri"/>
                <a:cs typeface="Times New Roman"/>
              </a:rPr>
              <a:t>);</a:t>
            </a:r>
            <a:endParaRPr lang="ru-RU" sz="1600" dirty="0">
              <a:ea typeface="Calibri"/>
              <a:cs typeface="Times New Roman"/>
            </a:endParaRPr>
          </a:p>
          <a:p>
            <a:pPr defTabSz="498475">
              <a:lnSpc>
                <a:spcPct val="115000"/>
              </a:lnSpc>
              <a:spcAft>
                <a:spcPts val="1000"/>
              </a:spcAft>
            </a:pPr>
            <a:r>
              <a:rPr lang="ru-RU" sz="1600" dirty="0">
                <a:solidFill>
                  <a:srgbClr val="008000"/>
                </a:solidFill>
                <a:latin typeface="Consolas"/>
                <a:ea typeface="Calibri"/>
                <a:cs typeface="Times New Roman"/>
              </a:rPr>
              <a:t>*/</a:t>
            </a:r>
            <a:endParaRPr lang="ru-RU" sz="1600" dirty="0">
              <a:ea typeface="Calibri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6624021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Синтаксический сахар для упрощения декорирования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1524000" y="1484784"/>
            <a:ext cx="9252520" cy="16692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06400">
              <a:lnSpc>
                <a:spcPct val="115000"/>
              </a:lnSpc>
            </a:pPr>
            <a:r>
              <a:rPr lang="ru-RU" sz="1500" dirty="0">
                <a:solidFill>
                  <a:srgbClr val="008000"/>
                </a:solidFill>
                <a:latin typeface="Consolas"/>
                <a:ea typeface="Calibri"/>
                <a:cs typeface="Times New Roman"/>
              </a:rPr>
              <a:t>// Декорирует</a:t>
            </a:r>
            <a:r>
              <a:rPr lang="en-US" sz="1500" dirty="0">
                <a:solidFill>
                  <a:srgbClr val="008000"/>
                </a:solidFill>
                <a:latin typeface="Consolas"/>
                <a:ea typeface="Calibri"/>
                <a:cs typeface="Times New Roman"/>
              </a:rPr>
              <a:t> component</a:t>
            </a:r>
            <a:r>
              <a:rPr lang="ru-RU" sz="1500" dirty="0">
                <a:solidFill>
                  <a:srgbClr val="008000"/>
                </a:solidFill>
                <a:latin typeface="Consolas"/>
                <a:ea typeface="Calibri"/>
                <a:cs typeface="Times New Roman"/>
              </a:rPr>
              <a:t> декоратором при помощи</a:t>
            </a:r>
            <a:r>
              <a:rPr lang="en-US" sz="1500" dirty="0">
                <a:solidFill>
                  <a:srgbClr val="008000"/>
                </a:solidFill>
                <a:latin typeface="Consolas"/>
                <a:ea typeface="Calibri"/>
                <a:cs typeface="Times New Roman"/>
              </a:rPr>
              <a:t> decorate</a:t>
            </a:r>
            <a:endParaRPr lang="en-US" sz="1500" dirty="0">
              <a:solidFill>
                <a:srgbClr val="0000FF"/>
              </a:solidFill>
              <a:latin typeface="Consolas"/>
              <a:ea typeface="Calibri"/>
              <a:cs typeface="Times New Roman"/>
            </a:endParaRPr>
          </a:p>
          <a:p>
            <a:pPr defTabSz="406400">
              <a:lnSpc>
                <a:spcPct val="115000"/>
              </a:lnSpc>
            </a:pPr>
            <a:r>
              <a:rPr lang="en-US" sz="15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template</a:t>
            </a:r>
            <a:r>
              <a:rPr lang="en-US" sz="15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&lt;</a:t>
            </a:r>
            <a:r>
              <a:rPr lang="en-US" sz="1500" dirty="0" err="1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typename</a:t>
            </a:r>
            <a:r>
              <a:rPr lang="en-US" sz="15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500" dirty="0">
                <a:solidFill>
                  <a:srgbClr val="2B91AF"/>
                </a:solidFill>
                <a:latin typeface="Consolas"/>
                <a:ea typeface="Calibri"/>
                <a:cs typeface="Times New Roman"/>
              </a:rPr>
              <a:t>Component</a:t>
            </a:r>
            <a:r>
              <a:rPr lang="en-US" sz="15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,</a:t>
            </a:r>
            <a:r>
              <a:rPr lang="en-US" sz="1500" dirty="0">
                <a:solidFill>
                  <a:srgbClr val="2B91AF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500" dirty="0" err="1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typename</a:t>
            </a:r>
            <a:r>
              <a:rPr lang="en-US" sz="15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500" dirty="0">
                <a:solidFill>
                  <a:srgbClr val="2B91AF"/>
                </a:solidFill>
                <a:latin typeface="Consolas"/>
                <a:ea typeface="Calibri"/>
                <a:cs typeface="Times New Roman"/>
              </a:rPr>
              <a:t>Decorator</a:t>
            </a:r>
            <a:r>
              <a:rPr lang="en-US" sz="15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&gt;</a:t>
            </a:r>
            <a:endParaRPr lang="ru-RU" sz="1500" dirty="0">
              <a:ea typeface="Calibri"/>
              <a:cs typeface="Times New Roman"/>
            </a:endParaRPr>
          </a:p>
          <a:p>
            <a:pPr defTabSz="406400">
              <a:lnSpc>
                <a:spcPct val="115000"/>
              </a:lnSpc>
            </a:pPr>
            <a:r>
              <a:rPr lang="en-US" sz="15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auto</a:t>
            </a:r>
            <a:r>
              <a:rPr lang="en-US" sz="15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operator &lt;&lt; (</a:t>
            </a:r>
            <a:r>
              <a:rPr lang="en-US" sz="1500" dirty="0">
                <a:solidFill>
                  <a:srgbClr val="2B91AF"/>
                </a:solidFill>
                <a:latin typeface="Consolas"/>
                <a:ea typeface="Calibri"/>
                <a:cs typeface="Times New Roman"/>
              </a:rPr>
              <a:t>Component </a:t>
            </a:r>
            <a:r>
              <a:rPr lang="en-US" sz="15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&amp;&amp; </a:t>
            </a:r>
            <a:r>
              <a:rPr lang="en-US" sz="1500" dirty="0">
                <a:solidFill>
                  <a:srgbClr val="808080"/>
                </a:solidFill>
                <a:latin typeface="Consolas"/>
                <a:ea typeface="Calibri"/>
                <a:cs typeface="Times New Roman"/>
              </a:rPr>
              <a:t>component</a:t>
            </a:r>
            <a:r>
              <a:rPr lang="en-US" sz="15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, </a:t>
            </a:r>
            <a:r>
              <a:rPr lang="en-US" sz="1500" dirty="0" err="1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const</a:t>
            </a:r>
            <a:r>
              <a:rPr lang="en-US" sz="15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500" dirty="0">
                <a:solidFill>
                  <a:srgbClr val="2B91AF"/>
                </a:solidFill>
                <a:latin typeface="Consolas"/>
                <a:ea typeface="Calibri"/>
                <a:cs typeface="Times New Roman"/>
              </a:rPr>
              <a:t>Decorator </a:t>
            </a:r>
            <a:r>
              <a:rPr lang="en-US" sz="15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&amp; </a:t>
            </a:r>
            <a:r>
              <a:rPr lang="en-US" sz="1500" dirty="0">
                <a:solidFill>
                  <a:srgbClr val="808080"/>
                </a:solidFill>
                <a:latin typeface="Consolas"/>
                <a:ea typeface="Calibri"/>
                <a:cs typeface="Times New Roman"/>
              </a:rPr>
              <a:t>decorate</a:t>
            </a:r>
            <a:r>
              <a:rPr lang="en-US" sz="15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)</a:t>
            </a:r>
            <a:endParaRPr lang="ru-RU" sz="1500" dirty="0">
              <a:ea typeface="Calibri"/>
              <a:cs typeface="Times New Roman"/>
            </a:endParaRPr>
          </a:p>
          <a:p>
            <a:pPr defTabSz="406400">
              <a:lnSpc>
                <a:spcPct val="115000"/>
              </a:lnSpc>
            </a:pPr>
            <a:r>
              <a:rPr lang="ru-RU" sz="15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{</a:t>
            </a:r>
            <a:endParaRPr lang="ru-RU" sz="1500" dirty="0">
              <a:ea typeface="Calibri"/>
              <a:cs typeface="Times New Roman"/>
            </a:endParaRPr>
          </a:p>
          <a:p>
            <a:pPr defTabSz="406400">
              <a:lnSpc>
                <a:spcPct val="115000"/>
              </a:lnSpc>
            </a:pPr>
            <a:r>
              <a:rPr lang="ru-RU" sz="15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	</a:t>
            </a:r>
            <a:r>
              <a:rPr lang="ru-RU" sz="1500" dirty="0" err="1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return</a:t>
            </a:r>
            <a:r>
              <a:rPr lang="ru-RU" sz="15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500" dirty="0">
                <a:solidFill>
                  <a:srgbClr val="808080"/>
                </a:solidFill>
                <a:latin typeface="Consolas"/>
                <a:ea typeface="Calibri"/>
                <a:cs typeface="Times New Roman"/>
              </a:rPr>
              <a:t>decorate</a:t>
            </a:r>
            <a:r>
              <a:rPr lang="ru-RU" sz="15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(</a:t>
            </a:r>
            <a:r>
              <a:rPr lang="en-US" sz="15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forward&lt;</a:t>
            </a:r>
            <a:r>
              <a:rPr lang="en-US" sz="1500" dirty="0">
                <a:solidFill>
                  <a:srgbClr val="2B91AF"/>
                </a:solidFill>
                <a:latin typeface="Consolas"/>
                <a:ea typeface="Calibri"/>
                <a:cs typeface="Times New Roman"/>
              </a:rPr>
              <a:t>Component</a:t>
            </a:r>
            <a:r>
              <a:rPr lang="en-US" sz="15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&gt;</a:t>
            </a:r>
            <a:r>
              <a:rPr lang="ru-RU" sz="15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(</a:t>
            </a:r>
            <a:r>
              <a:rPr lang="en-US" sz="1500" dirty="0">
                <a:solidFill>
                  <a:srgbClr val="808080"/>
                </a:solidFill>
                <a:latin typeface="Consolas"/>
                <a:ea typeface="Calibri"/>
                <a:cs typeface="Times New Roman"/>
              </a:rPr>
              <a:t>component</a:t>
            </a:r>
            <a:r>
              <a:rPr lang="ru-RU" sz="15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));</a:t>
            </a:r>
            <a:endParaRPr lang="ru-RU" sz="1500" dirty="0">
              <a:ea typeface="Calibri"/>
              <a:cs typeface="Times New Roman"/>
            </a:endParaRPr>
          </a:p>
          <a:p>
            <a:pPr defTabSz="406400">
              <a:lnSpc>
                <a:spcPct val="115000"/>
              </a:lnSpc>
              <a:spcAft>
                <a:spcPts val="1000"/>
              </a:spcAft>
            </a:pPr>
            <a:r>
              <a:rPr lang="ru-RU" sz="15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}</a:t>
            </a:r>
            <a:endParaRPr lang="ru-RU" sz="1500" dirty="0">
              <a:ea typeface="Calibri"/>
              <a:cs typeface="Times New Roman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1524000" y="3356885"/>
            <a:ext cx="9144000" cy="3527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517525">
              <a:lnSpc>
                <a:spcPct val="115000"/>
              </a:lnSpc>
              <a:tabLst>
                <a:tab pos="406400" algn="l"/>
              </a:tabLst>
            </a:pPr>
            <a:r>
              <a:rPr lang="en-US" sz="15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auto</a:t>
            </a:r>
            <a:r>
              <a:rPr lang="en-US" sz="15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500" dirty="0" err="1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oneMoreLemonIceTea</a:t>
            </a:r>
            <a:r>
              <a:rPr lang="en-US" sz="15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=</a:t>
            </a:r>
            <a:endParaRPr lang="ru-RU" sz="1500" dirty="0">
              <a:ea typeface="Calibri"/>
              <a:cs typeface="Times New Roman"/>
            </a:endParaRPr>
          </a:p>
          <a:p>
            <a:pPr defTabSz="517525">
              <a:lnSpc>
                <a:spcPct val="115000"/>
              </a:lnSpc>
              <a:tabLst>
                <a:tab pos="406400" algn="l"/>
              </a:tabLst>
            </a:pPr>
            <a:r>
              <a:rPr lang="en-US" sz="15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	</a:t>
            </a:r>
            <a:r>
              <a:rPr lang="en-US" sz="1500" dirty="0" err="1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make_unique</a:t>
            </a:r>
            <a:r>
              <a:rPr lang="en-US" sz="15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&lt;</a:t>
            </a:r>
            <a:r>
              <a:rPr lang="en-US" sz="1500" dirty="0" err="1">
                <a:solidFill>
                  <a:srgbClr val="2B91AF"/>
                </a:solidFill>
                <a:latin typeface="Consolas"/>
                <a:ea typeface="Calibri"/>
                <a:cs typeface="Times New Roman"/>
              </a:rPr>
              <a:t>CTea</a:t>
            </a:r>
            <a:r>
              <a:rPr lang="en-US" sz="15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&gt;()	</a:t>
            </a:r>
            <a:r>
              <a:rPr lang="en-US" sz="1500" dirty="0">
                <a:solidFill>
                  <a:srgbClr val="008000"/>
                </a:solidFill>
                <a:latin typeface="Consolas"/>
                <a:ea typeface="Calibri"/>
                <a:cs typeface="Times New Roman"/>
              </a:rPr>
              <a:t>// </a:t>
            </a:r>
            <a:r>
              <a:rPr lang="ru-RU" sz="1500" dirty="0">
                <a:solidFill>
                  <a:srgbClr val="008000"/>
                </a:solidFill>
                <a:latin typeface="Consolas"/>
                <a:ea typeface="Calibri"/>
                <a:cs typeface="Times New Roman"/>
              </a:rPr>
              <a:t>Берем чай</a:t>
            </a:r>
            <a:endParaRPr lang="ru-RU" sz="1500" dirty="0">
              <a:ea typeface="Calibri"/>
              <a:cs typeface="Times New Roman"/>
            </a:endParaRPr>
          </a:p>
          <a:p>
            <a:pPr defTabSz="517525">
              <a:lnSpc>
                <a:spcPct val="115000"/>
              </a:lnSpc>
              <a:tabLst>
                <a:tab pos="406400" algn="l"/>
              </a:tabLst>
            </a:pPr>
            <a:r>
              <a:rPr lang="en-US" sz="15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	</a:t>
            </a:r>
            <a:r>
              <a:rPr lang="en-US" sz="1500" dirty="0">
                <a:solidFill>
                  <a:srgbClr val="008080"/>
                </a:solidFill>
                <a:latin typeface="Consolas"/>
                <a:ea typeface="Calibri"/>
                <a:cs typeface="Times New Roman"/>
              </a:rPr>
              <a:t>&lt;&lt;</a:t>
            </a:r>
            <a:r>
              <a:rPr lang="en-US" sz="15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500" dirty="0" err="1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MakeCondiment</a:t>
            </a:r>
            <a:r>
              <a:rPr lang="en-US" sz="15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&lt;</a:t>
            </a:r>
            <a:r>
              <a:rPr lang="en-US" sz="1500" dirty="0" err="1">
                <a:solidFill>
                  <a:srgbClr val="2B91AF"/>
                </a:solidFill>
                <a:latin typeface="Consolas"/>
                <a:ea typeface="Calibri"/>
                <a:cs typeface="Times New Roman"/>
              </a:rPr>
              <a:t>CLemon</a:t>
            </a:r>
            <a:r>
              <a:rPr lang="en-US" sz="15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&gt;(2)	</a:t>
            </a:r>
            <a:r>
              <a:rPr lang="en-US" sz="1500" dirty="0">
                <a:solidFill>
                  <a:srgbClr val="008000"/>
                </a:solidFill>
                <a:latin typeface="Consolas"/>
                <a:ea typeface="Calibri"/>
                <a:cs typeface="Times New Roman"/>
              </a:rPr>
              <a:t>// </a:t>
            </a:r>
            <a:r>
              <a:rPr lang="ru-RU" sz="1500" dirty="0">
                <a:solidFill>
                  <a:srgbClr val="008000"/>
                </a:solidFill>
                <a:latin typeface="Consolas"/>
                <a:ea typeface="Calibri"/>
                <a:cs typeface="Times New Roman"/>
              </a:rPr>
              <a:t>добавляем пару долек лимона</a:t>
            </a:r>
            <a:endParaRPr lang="ru-RU" sz="1500" dirty="0">
              <a:ea typeface="Calibri"/>
              <a:cs typeface="Times New Roman"/>
            </a:endParaRPr>
          </a:p>
          <a:p>
            <a:pPr defTabSz="517525">
              <a:lnSpc>
                <a:spcPct val="115000"/>
              </a:lnSpc>
              <a:tabLst>
                <a:tab pos="406400" algn="l"/>
              </a:tabLst>
            </a:pPr>
            <a:r>
              <a:rPr lang="en-US" sz="15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	</a:t>
            </a:r>
            <a:r>
              <a:rPr lang="en-US" sz="1500" dirty="0">
                <a:solidFill>
                  <a:srgbClr val="008080"/>
                </a:solidFill>
                <a:latin typeface="Consolas"/>
                <a:ea typeface="Calibri"/>
                <a:cs typeface="Times New Roman"/>
              </a:rPr>
              <a:t>&lt;&lt;</a:t>
            </a:r>
            <a:r>
              <a:rPr lang="en-US" sz="15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500" dirty="0" err="1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MakeCondiment</a:t>
            </a:r>
            <a:r>
              <a:rPr lang="en-US" sz="15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&lt;</a:t>
            </a:r>
            <a:r>
              <a:rPr lang="en-US" sz="1500" dirty="0" err="1">
                <a:solidFill>
                  <a:srgbClr val="2B91AF"/>
                </a:solidFill>
                <a:latin typeface="Consolas"/>
                <a:ea typeface="Calibri"/>
                <a:cs typeface="Times New Roman"/>
              </a:rPr>
              <a:t>CIceCubes</a:t>
            </a:r>
            <a:r>
              <a:rPr lang="en-US" sz="15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&gt;(3, </a:t>
            </a:r>
            <a:r>
              <a:rPr lang="en-US" sz="1500" dirty="0" err="1">
                <a:solidFill>
                  <a:srgbClr val="2B91AF"/>
                </a:solidFill>
                <a:latin typeface="Consolas"/>
                <a:ea typeface="Calibri"/>
                <a:cs typeface="Times New Roman"/>
              </a:rPr>
              <a:t>IceCubeType</a:t>
            </a:r>
            <a:r>
              <a:rPr lang="en-US" sz="15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::</a:t>
            </a:r>
            <a:r>
              <a:rPr lang="en-US" sz="1500" dirty="0">
                <a:solidFill>
                  <a:srgbClr val="2F4F4F"/>
                </a:solidFill>
                <a:latin typeface="Consolas"/>
                <a:ea typeface="Calibri"/>
                <a:cs typeface="Times New Roman"/>
              </a:rPr>
              <a:t>Water</a:t>
            </a:r>
            <a:r>
              <a:rPr lang="en-US" sz="15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); </a:t>
            </a:r>
            <a:r>
              <a:rPr lang="en-US" sz="1500" dirty="0">
                <a:solidFill>
                  <a:srgbClr val="008000"/>
                </a:solidFill>
                <a:latin typeface="Consolas"/>
                <a:ea typeface="Calibri"/>
                <a:cs typeface="Times New Roman"/>
              </a:rPr>
              <a:t>// </a:t>
            </a:r>
            <a:r>
              <a:rPr lang="ru-RU" sz="1500" dirty="0">
                <a:solidFill>
                  <a:srgbClr val="008000"/>
                </a:solidFill>
                <a:latin typeface="Consolas"/>
                <a:ea typeface="Calibri"/>
                <a:cs typeface="Times New Roman"/>
              </a:rPr>
              <a:t>и</a:t>
            </a:r>
            <a:r>
              <a:rPr lang="en-US" sz="1500" dirty="0">
                <a:solidFill>
                  <a:srgbClr val="008000"/>
                </a:solidFill>
                <a:latin typeface="Consolas"/>
                <a:ea typeface="Calibri"/>
                <a:cs typeface="Times New Roman"/>
              </a:rPr>
              <a:t> 3 </a:t>
            </a:r>
            <a:r>
              <a:rPr lang="ru-RU" sz="1500" dirty="0">
                <a:solidFill>
                  <a:srgbClr val="008000"/>
                </a:solidFill>
                <a:latin typeface="Consolas"/>
                <a:ea typeface="Calibri"/>
                <a:cs typeface="Times New Roman"/>
              </a:rPr>
              <a:t>кубика льда</a:t>
            </a:r>
            <a:endParaRPr lang="ru-RU" sz="1500" dirty="0">
              <a:ea typeface="Calibri"/>
              <a:cs typeface="Times New Roman"/>
            </a:endParaRPr>
          </a:p>
          <a:p>
            <a:pPr defTabSz="517525">
              <a:lnSpc>
                <a:spcPct val="115000"/>
              </a:lnSpc>
              <a:tabLst>
                <a:tab pos="406400" algn="l"/>
              </a:tabLst>
            </a:pPr>
            <a:r>
              <a:rPr lang="ru-RU" sz="1500" dirty="0">
                <a:solidFill>
                  <a:srgbClr val="008000"/>
                </a:solidFill>
                <a:latin typeface="Consolas"/>
                <a:ea typeface="Calibri"/>
                <a:cs typeface="Times New Roman"/>
              </a:rPr>
              <a:t>/*</a:t>
            </a:r>
            <a:endParaRPr lang="ru-RU" sz="1500" dirty="0">
              <a:ea typeface="Calibri"/>
              <a:cs typeface="Times New Roman"/>
            </a:endParaRPr>
          </a:p>
          <a:p>
            <a:pPr defTabSz="517525">
              <a:lnSpc>
                <a:spcPct val="115000"/>
              </a:lnSpc>
              <a:tabLst>
                <a:tab pos="406400" algn="l"/>
              </a:tabLst>
            </a:pPr>
            <a:r>
              <a:rPr lang="ru-RU" sz="1500" dirty="0">
                <a:solidFill>
                  <a:srgbClr val="008000"/>
                </a:solidFill>
                <a:latin typeface="Consolas"/>
                <a:ea typeface="Calibri"/>
                <a:cs typeface="Times New Roman"/>
              </a:rPr>
              <a:t>То же самое, что:</a:t>
            </a:r>
            <a:endParaRPr lang="ru-RU" sz="1500" dirty="0">
              <a:ea typeface="Calibri"/>
              <a:cs typeface="Times New Roman"/>
            </a:endParaRPr>
          </a:p>
          <a:p>
            <a:pPr defTabSz="517525">
              <a:lnSpc>
                <a:spcPct val="115000"/>
              </a:lnSpc>
              <a:tabLst>
                <a:tab pos="406400" algn="l"/>
              </a:tabLst>
            </a:pPr>
            <a:r>
              <a:rPr lang="en-US" sz="1500" dirty="0">
                <a:solidFill>
                  <a:srgbClr val="008000"/>
                </a:solidFill>
                <a:latin typeface="Consolas"/>
                <a:ea typeface="Calibri"/>
                <a:cs typeface="Times New Roman"/>
              </a:rPr>
              <a:t>auto </a:t>
            </a:r>
            <a:r>
              <a:rPr lang="en-US" sz="1500" dirty="0" err="1">
                <a:solidFill>
                  <a:srgbClr val="008000"/>
                </a:solidFill>
                <a:latin typeface="Consolas"/>
                <a:ea typeface="Calibri"/>
                <a:cs typeface="Times New Roman"/>
              </a:rPr>
              <a:t>oneMoreLemonIceTea</a:t>
            </a:r>
            <a:r>
              <a:rPr lang="en-US" sz="1500" dirty="0">
                <a:solidFill>
                  <a:srgbClr val="008000"/>
                </a:solidFill>
                <a:latin typeface="Consolas"/>
                <a:ea typeface="Calibri"/>
                <a:cs typeface="Times New Roman"/>
              </a:rPr>
              <a:t> =</a:t>
            </a:r>
            <a:endParaRPr lang="ru-RU" sz="1500" dirty="0">
              <a:ea typeface="Calibri"/>
              <a:cs typeface="Times New Roman"/>
            </a:endParaRPr>
          </a:p>
          <a:p>
            <a:pPr defTabSz="517525">
              <a:lnSpc>
                <a:spcPct val="115000"/>
              </a:lnSpc>
              <a:tabLst>
                <a:tab pos="406400" algn="l"/>
              </a:tabLst>
            </a:pPr>
            <a:r>
              <a:rPr lang="en-US" sz="1500" dirty="0">
                <a:solidFill>
                  <a:srgbClr val="008000"/>
                </a:solidFill>
                <a:latin typeface="Consolas"/>
                <a:ea typeface="Calibri"/>
                <a:cs typeface="Times New Roman"/>
              </a:rPr>
              <a:t>	</a:t>
            </a:r>
            <a:r>
              <a:rPr lang="en-US" sz="1500" dirty="0" err="1">
                <a:solidFill>
                  <a:srgbClr val="008000"/>
                </a:solidFill>
                <a:latin typeface="Consolas"/>
                <a:ea typeface="Calibri"/>
                <a:cs typeface="Times New Roman"/>
              </a:rPr>
              <a:t>MakeCondiment</a:t>
            </a:r>
            <a:r>
              <a:rPr lang="en-US" sz="1500" dirty="0">
                <a:solidFill>
                  <a:srgbClr val="008000"/>
                </a:solidFill>
                <a:latin typeface="Consolas"/>
                <a:ea typeface="Calibri"/>
                <a:cs typeface="Times New Roman"/>
              </a:rPr>
              <a:t>&lt;</a:t>
            </a:r>
            <a:r>
              <a:rPr lang="en-US" sz="1500" dirty="0" err="1">
                <a:solidFill>
                  <a:srgbClr val="008000"/>
                </a:solidFill>
                <a:latin typeface="Consolas"/>
                <a:ea typeface="Calibri"/>
                <a:cs typeface="Times New Roman"/>
              </a:rPr>
              <a:t>CIceCubes</a:t>
            </a:r>
            <a:r>
              <a:rPr lang="en-US" sz="1500" dirty="0">
                <a:solidFill>
                  <a:srgbClr val="008000"/>
                </a:solidFill>
                <a:latin typeface="Consolas"/>
                <a:ea typeface="Calibri"/>
                <a:cs typeface="Times New Roman"/>
              </a:rPr>
              <a:t>&gt;(3, </a:t>
            </a:r>
            <a:r>
              <a:rPr lang="en-US" sz="1500" dirty="0" err="1">
                <a:solidFill>
                  <a:srgbClr val="008000"/>
                </a:solidFill>
                <a:latin typeface="Consolas"/>
                <a:ea typeface="Calibri"/>
                <a:cs typeface="Times New Roman"/>
              </a:rPr>
              <a:t>IceCubeType</a:t>
            </a:r>
            <a:r>
              <a:rPr lang="en-US" sz="1500" dirty="0">
                <a:solidFill>
                  <a:srgbClr val="008000"/>
                </a:solidFill>
                <a:latin typeface="Consolas"/>
                <a:ea typeface="Calibri"/>
                <a:cs typeface="Times New Roman"/>
              </a:rPr>
              <a:t>::Water)(</a:t>
            </a:r>
            <a:endParaRPr lang="ru-RU" sz="1500" dirty="0">
              <a:ea typeface="Calibri"/>
              <a:cs typeface="Times New Roman"/>
            </a:endParaRPr>
          </a:p>
          <a:p>
            <a:pPr defTabSz="517525">
              <a:lnSpc>
                <a:spcPct val="115000"/>
              </a:lnSpc>
              <a:tabLst>
                <a:tab pos="406400" algn="l"/>
              </a:tabLst>
            </a:pPr>
            <a:r>
              <a:rPr lang="en-US" sz="1500" dirty="0">
                <a:solidFill>
                  <a:srgbClr val="008000"/>
                </a:solidFill>
                <a:latin typeface="Consolas"/>
                <a:ea typeface="Calibri"/>
                <a:cs typeface="Times New Roman"/>
              </a:rPr>
              <a:t>		</a:t>
            </a:r>
            <a:r>
              <a:rPr lang="en-US" sz="1500" dirty="0" err="1">
                <a:solidFill>
                  <a:srgbClr val="008000"/>
                </a:solidFill>
                <a:latin typeface="Consolas"/>
                <a:ea typeface="Calibri"/>
                <a:cs typeface="Times New Roman"/>
              </a:rPr>
              <a:t>MakeCondiment</a:t>
            </a:r>
            <a:r>
              <a:rPr lang="en-US" sz="1500" dirty="0">
                <a:solidFill>
                  <a:srgbClr val="008000"/>
                </a:solidFill>
                <a:latin typeface="Consolas"/>
                <a:ea typeface="Calibri"/>
                <a:cs typeface="Times New Roman"/>
              </a:rPr>
              <a:t>&lt;</a:t>
            </a:r>
            <a:r>
              <a:rPr lang="en-US" sz="1500" dirty="0" err="1">
                <a:solidFill>
                  <a:srgbClr val="008000"/>
                </a:solidFill>
                <a:latin typeface="Consolas"/>
                <a:ea typeface="Calibri"/>
                <a:cs typeface="Times New Roman"/>
              </a:rPr>
              <a:t>CLemon</a:t>
            </a:r>
            <a:r>
              <a:rPr lang="en-US" sz="1500" dirty="0">
                <a:solidFill>
                  <a:srgbClr val="008000"/>
                </a:solidFill>
                <a:latin typeface="Consolas"/>
                <a:ea typeface="Calibri"/>
                <a:cs typeface="Times New Roman"/>
              </a:rPr>
              <a:t>&gt;(2)(</a:t>
            </a:r>
            <a:endParaRPr lang="ru-RU" sz="1500" dirty="0">
              <a:solidFill>
                <a:srgbClr val="008000"/>
              </a:solidFill>
              <a:latin typeface="Consolas"/>
              <a:ea typeface="Calibri"/>
              <a:cs typeface="Times New Roman"/>
            </a:endParaRPr>
          </a:p>
          <a:p>
            <a:pPr defTabSz="517525">
              <a:lnSpc>
                <a:spcPct val="115000"/>
              </a:lnSpc>
              <a:tabLst>
                <a:tab pos="406400" algn="l"/>
              </a:tabLst>
            </a:pPr>
            <a:r>
              <a:rPr lang="ru-RU" sz="1500" dirty="0">
                <a:solidFill>
                  <a:srgbClr val="008000"/>
                </a:solidFill>
                <a:latin typeface="Consolas"/>
                <a:ea typeface="Calibri"/>
                <a:cs typeface="Times New Roman"/>
              </a:rPr>
              <a:t>			</a:t>
            </a:r>
            <a:r>
              <a:rPr lang="en-US" sz="1500" dirty="0" err="1">
                <a:solidFill>
                  <a:srgbClr val="008000"/>
                </a:solidFill>
                <a:latin typeface="Consolas"/>
                <a:ea typeface="Calibri"/>
                <a:cs typeface="Times New Roman"/>
              </a:rPr>
              <a:t>make_unique</a:t>
            </a:r>
            <a:r>
              <a:rPr lang="en-US" sz="1500" dirty="0">
                <a:solidFill>
                  <a:srgbClr val="008000"/>
                </a:solidFill>
                <a:latin typeface="Consolas"/>
                <a:ea typeface="Calibri"/>
                <a:cs typeface="Times New Roman"/>
              </a:rPr>
              <a:t>&lt;</a:t>
            </a:r>
            <a:r>
              <a:rPr lang="en-US" sz="1500" dirty="0" err="1">
                <a:solidFill>
                  <a:srgbClr val="008000"/>
                </a:solidFill>
                <a:latin typeface="Consolas"/>
                <a:ea typeface="Calibri"/>
                <a:cs typeface="Times New Roman"/>
              </a:rPr>
              <a:t>CTea</a:t>
            </a:r>
            <a:r>
              <a:rPr lang="en-US" sz="1500" dirty="0">
                <a:solidFill>
                  <a:srgbClr val="008000"/>
                </a:solidFill>
                <a:latin typeface="Consolas"/>
                <a:ea typeface="Calibri"/>
                <a:cs typeface="Times New Roman"/>
              </a:rPr>
              <a:t>&gt;()</a:t>
            </a:r>
            <a:endParaRPr lang="ru-RU" sz="1500" dirty="0">
              <a:solidFill>
                <a:srgbClr val="008000"/>
              </a:solidFill>
              <a:latin typeface="Consolas"/>
              <a:ea typeface="Calibri"/>
              <a:cs typeface="Times New Roman"/>
            </a:endParaRPr>
          </a:p>
          <a:p>
            <a:pPr defTabSz="517525">
              <a:lnSpc>
                <a:spcPct val="115000"/>
              </a:lnSpc>
              <a:tabLst>
                <a:tab pos="406400" algn="l"/>
              </a:tabLst>
            </a:pPr>
            <a:r>
              <a:rPr lang="ru-RU" sz="1500" dirty="0">
                <a:solidFill>
                  <a:srgbClr val="008000"/>
                </a:solidFill>
                <a:latin typeface="Consolas"/>
                <a:ea typeface="Calibri"/>
                <a:cs typeface="Times New Roman"/>
              </a:rPr>
              <a:t>			</a:t>
            </a:r>
            <a:r>
              <a:rPr lang="en-US" sz="1500" dirty="0">
                <a:solidFill>
                  <a:srgbClr val="008000"/>
                </a:solidFill>
                <a:latin typeface="Consolas"/>
                <a:ea typeface="Calibri"/>
                <a:cs typeface="Times New Roman"/>
              </a:rPr>
              <a:t>)</a:t>
            </a:r>
            <a:endParaRPr lang="ru-RU" sz="1500" dirty="0">
              <a:ea typeface="Calibri"/>
              <a:cs typeface="Times New Roman"/>
            </a:endParaRPr>
          </a:p>
          <a:p>
            <a:pPr defTabSz="517525">
              <a:lnSpc>
                <a:spcPct val="115000"/>
              </a:lnSpc>
              <a:tabLst>
                <a:tab pos="406400" algn="l"/>
              </a:tabLst>
            </a:pPr>
            <a:r>
              <a:rPr lang="en-US" sz="1500" dirty="0">
                <a:solidFill>
                  <a:srgbClr val="008000"/>
                </a:solidFill>
                <a:latin typeface="Consolas"/>
                <a:ea typeface="Calibri"/>
                <a:cs typeface="Times New Roman"/>
              </a:rPr>
              <a:t>		</a:t>
            </a:r>
            <a:r>
              <a:rPr lang="ru-RU" sz="1500" dirty="0">
                <a:solidFill>
                  <a:srgbClr val="008000"/>
                </a:solidFill>
                <a:latin typeface="Consolas"/>
                <a:ea typeface="Calibri"/>
                <a:cs typeface="Times New Roman"/>
              </a:rPr>
              <a:t>);</a:t>
            </a:r>
            <a:endParaRPr lang="ru-RU" sz="1500" dirty="0">
              <a:ea typeface="Calibri"/>
              <a:cs typeface="Times New Roman"/>
            </a:endParaRPr>
          </a:p>
          <a:p>
            <a:pPr defTabSz="517525">
              <a:lnSpc>
                <a:spcPct val="115000"/>
              </a:lnSpc>
              <a:tabLst>
                <a:tab pos="406400" algn="l"/>
              </a:tabLst>
            </a:pPr>
            <a:r>
              <a:rPr lang="ru-RU" sz="1500" dirty="0">
                <a:solidFill>
                  <a:srgbClr val="008000"/>
                </a:solidFill>
                <a:latin typeface="Consolas"/>
                <a:ea typeface="Calibri"/>
                <a:cs typeface="Times New Roman"/>
              </a:rPr>
              <a:t>*/</a:t>
            </a:r>
            <a:endParaRPr lang="ru-RU" sz="1500" dirty="0">
              <a:ea typeface="Calibri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87782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Делаем функцию </a:t>
            </a:r>
            <a:r>
              <a:rPr lang="en-US" dirty="0" err="1"/>
              <a:t>MakeCondiment</a:t>
            </a:r>
            <a:r>
              <a:rPr lang="en-US" dirty="0"/>
              <a:t> </a:t>
            </a:r>
            <a:r>
              <a:rPr lang="ru-RU" dirty="0"/>
              <a:t>более абстрактной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1524000" y="1484785"/>
            <a:ext cx="9144000" cy="29238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268288">
              <a:lnSpc>
                <a:spcPct val="115000"/>
              </a:lnSpc>
            </a:pP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template</a:t>
            </a:r>
            <a:r>
              <a:rPr lang="en-US" sz="16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&lt;</a:t>
            </a:r>
            <a:r>
              <a:rPr lang="en-US" sz="1600" dirty="0" err="1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typename</a:t>
            </a:r>
            <a:r>
              <a:rPr lang="en-US" sz="16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600" dirty="0">
                <a:solidFill>
                  <a:srgbClr val="2B91AF"/>
                </a:solidFill>
                <a:latin typeface="Consolas"/>
                <a:ea typeface="Calibri"/>
                <a:cs typeface="Times New Roman"/>
              </a:rPr>
              <a:t>Decorator</a:t>
            </a:r>
            <a:r>
              <a:rPr lang="en-US" sz="16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, </a:t>
            </a:r>
            <a:r>
              <a:rPr lang="en-US" sz="1600" dirty="0" err="1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typename</a:t>
            </a:r>
            <a:r>
              <a:rPr lang="en-US" sz="16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... </a:t>
            </a:r>
            <a:r>
              <a:rPr lang="en-US" sz="1600" dirty="0" err="1">
                <a:solidFill>
                  <a:srgbClr val="2B91AF"/>
                </a:solidFill>
                <a:latin typeface="Consolas"/>
                <a:ea typeface="Calibri"/>
                <a:cs typeface="Times New Roman"/>
              </a:rPr>
              <a:t>Args</a:t>
            </a:r>
            <a:r>
              <a:rPr lang="en-US" sz="16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&gt;</a:t>
            </a:r>
            <a:endParaRPr lang="ru-RU" sz="1600" dirty="0">
              <a:ea typeface="Calibri"/>
              <a:cs typeface="Times New Roman"/>
            </a:endParaRPr>
          </a:p>
          <a:p>
            <a:pPr defTabSz="268288">
              <a:lnSpc>
                <a:spcPct val="115000"/>
              </a:lnSpc>
            </a:pP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auto</a:t>
            </a:r>
            <a:r>
              <a:rPr lang="en-US" sz="16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DecorateWith</a:t>
            </a:r>
            <a:r>
              <a:rPr lang="en-US" sz="16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(</a:t>
            </a:r>
            <a:r>
              <a:rPr lang="en-US" sz="1600" dirty="0" err="1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600" dirty="0" err="1">
                <a:solidFill>
                  <a:srgbClr val="2B91AF"/>
                </a:solidFill>
                <a:latin typeface="Consolas"/>
                <a:ea typeface="Calibri"/>
                <a:cs typeface="Times New Roman"/>
              </a:rPr>
              <a:t>Args</a:t>
            </a:r>
            <a:r>
              <a:rPr lang="en-US" sz="16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&amp;...</a:t>
            </a:r>
            <a:r>
              <a:rPr lang="en-US" sz="1600" dirty="0" err="1">
                <a:solidFill>
                  <a:srgbClr val="808080"/>
                </a:solidFill>
                <a:latin typeface="Consolas"/>
                <a:ea typeface="Calibri"/>
                <a:cs typeface="Times New Roman"/>
              </a:rPr>
              <a:t>args</a:t>
            </a:r>
            <a:r>
              <a:rPr lang="en-US" sz="16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)</a:t>
            </a:r>
            <a:endParaRPr lang="ru-RU" sz="1600" dirty="0">
              <a:ea typeface="Calibri"/>
              <a:cs typeface="Times New Roman"/>
            </a:endParaRPr>
          </a:p>
          <a:p>
            <a:pPr defTabSz="268288">
              <a:lnSpc>
                <a:spcPct val="115000"/>
              </a:lnSpc>
            </a:pPr>
            <a:r>
              <a:rPr lang="ru-RU" sz="16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{</a:t>
            </a:r>
            <a:endParaRPr lang="ru-RU" sz="1600" dirty="0">
              <a:ea typeface="Calibri"/>
              <a:cs typeface="Times New Roman"/>
            </a:endParaRPr>
          </a:p>
          <a:p>
            <a:pPr defTabSz="268288">
              <a:lnSpc>
                <a:spcPct val="115000"/>
              </a:lnSpc>
            </a:pPr>
            <a:r>
              <a:rPr lang="ru-RU" sz="16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	</a:t>
            </a:r>
            <a:r>
              <a:rPr lang="ru-RU" sz="1600" dirty="0">
                <a:solidFill>
                  <a:srgbClr val="008000"/>
                </a:solidFill>
                <a:latin typeface="Consolas"/>
                <a:ea typeface="Calibri"/>
                <a:cs typeface="Times New Roman"/>
              </a:rPr>
              <a:t>// Возвращаем функцию, декорирующую переданный ей компонент</a:t>
            </a:r>
            <a:endParaRPr lang="ru-RU" sz="1600" dirty="0">
              <a:ea typeface="Calibri"/>
              <a:cs typeface="Times New Roman"/>
            </a:endParaRPr>
          </a:p>
          <a:p>
            <a:pPr defTabSz="268288">
              <a:lnSpc>
                <a:spcPct val="115000"/>
              </a:lnSpc>
            </a:pPr>
            <a:r>
              <a:rPr lang="ru-RU" sz="16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	</a:t>
            </a:r>
            <a:r>
              <a:rPr lang="ru-RU" sz="1600" dirty="0" err="1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return</a:t>
            </a:r>
            <a:r>
              <a:rPr lang="ru-RU" sz="16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[=](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auto</a:t>
            </a:r>
            <a:r>
              <a:rPr lang="ru-RU" sz="16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&amp;&amp; </a:t>
            </a:r>
            <a:r>
              <a:rPr lang="en-US" sz="1600" dirty="0">
                <a:solidFill>
                  <a:srgbClr val="808080"/>
                </a:solidFill>
                <a:latin typeface="Consolas"/>
                <a:ea typeface="Calibri"/>
                <a:cs typeface="Times New Roman"/>
              </a:rPr>
              <a:t>comp</a:t>
            </a:r>
            <a:r>
              <a:rPr lang="ru-RU" sz="16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) {</a:t>
            </a:r>
            <a:endParaRPr lang="ru-RU" sz="1600" dirty="0">
              <a:ea typeface="Calibri"/>
              <a:cs typeface="Times New Roman"/>
            </a:endParaRPr>
          </a:p>
          <a:p>
            <a:pPr defTabSz="268288">
              <a:lnSpc>
                <a:spcPct val="115000"/>
              </a:lnSpc>
            </a:pPr>
            <a:r>
              <a:rPr lang="ru-RU" sz="16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		</a:t>
            </a:r>
            <a:r>
              <a:rPr lang="ru-RU" sz="1600" dirty="0">
                <a:solidFill>
                  <a:srgbClr val="008000"/>
                </a:solidFill>
                <a:latin typeface="Consolas"/>
                <a:ea typeface="Calibri"/>
                <a:cs typeface="Times New Roman"/>
              </a:rPr>
              <a:t>// Функции </a:t>
            </a:r>
            <a:r>
              <a:rPr lang="ru-RU" sz="1600" dirty="0" err="1">
                <a:solidFill>
                  <a:srgbClr val="008000"/>
                </a:solidFill>
                <a:latin typeface="Consolas"/>
                <a:ea typeface="Calibri"/>
                <a:cs typeface="Times New Roman"/>
              </a:rPr>
              <a:t>make_unique</a:t>
            </a:r>
            <a:r>
              <a:rPr lang="ru-RU" sz="1600" dirty="0">
                <a:solidFill>
                  <a:srgbClr val="008000"/>
                </a:solidFill>
                <a:latin typeface="Consolas"/>
                <a:ea typeface="Calibri"/>
                <a:cs typeface="Times New Roman"/>
              </a:rPr>
              <a:t> передаем b вместе со списком</a:t>
            </a:r>
            <a:endParaRPr lang="en-US" sz="1600" dirty="0">
              <a:solidFill>
                <a:srgbClr val="008000"/>
              </a:solidFill>
              <a:latin typeface="Consolas"/>
              <a:ea typeface="Calibri"/>
              <a:cs typeface="Times New Roman"/>
            </a:endParaRPr>
          </a:p>
          <a:p>
            <a:pPr defTabSz="268288">
              <a:lnSpc>
                <a:spcPct val="115000"/>
              </a:lnSpc>
            </a:pPr>
            <a:r>
              <a:rPr lang="ru-RU" sz="16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		</a:t>
            </a:r>
            <a:r>
              <a:rPr lang="en-US" sz="1600" dirty="0">
                <a:solidFill>
                  <a:srgbClr val="008000"/>
                </a:solidFill>
                <a:latin typeface="Consolas"/>
                <a:ea typeface="Calibri"/>
                <a:cs typeface="Times New Roman"/>
              </a:rPr>
              <a:t>// </a:t>
            </a:r>
            <a:r>
              <a:rPr lang="ru-RU" sz="1600" dirty="0">
                <a:solidFill>
                  <a:srgbClr val="008000"/>
                </a:solidFill>
                <a:latin typeface="Consolas"/>
                <a:ea typeface="Calibri"/>
                <a:cs typeface="Times New Roman"/>
              </a:rPr>
              <a:t>аргументов внешней функции</a:t>
            </a:r>
            <a:endParaRPr lang="ru-RU" sz="1600" dirty="0">
              <a:ea typeface="Calibri"/>
              <a:cs typeface="Times New Roman"/>
            </a:endParaRPr>
          </a:p>
          <a:p>
            <a:pPr defTabSz="268288">
              <a:lnSpc>
                <a:spcPct val="115000"/>
              </a:lnSpc>
            </a:pPr>
            <a:r>
              <a:rPr lang="ru-RU" sz="16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		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return</a:t>
            </a:r>
            <a:r>
              <a:rPr lang="en-US" sz="16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make_unique</a:t>
            </a:r>
            <a:r>
              <a:rPr lang="en-US" sz="16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&lt;</a:t>
            </a:r>
            <a:r>
              <a:rPr lang="en-US" sz="1600" dirty="0">
                <a:solidFill>
                  <a:srgbClr val="2B91AF"/>
                </a:solidFill>
                <a:latin typeface="Consolas"/>
                <a:ea typeface="Calibri"/>
                <a:cs typeface="Times New Roman"/>
              </a:rPr>
              <a:t>Decorator</a:t>
            </a:r>
            <a:r>
              <a:rPr lang="en-US" sz="16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&gt;(forward&lt;</a:t>
            </a:r>
            <a:r>
              <a:rPr lang="en-US" sz="1600" dirty="0" err="1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decltype</a:t>
            </a:r>
            <a:r>
              <a:rPr lang="en-US" sz="16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(</a:t>
            </a:r>
            <a:r>
              <a:rPr lang="en-US" sz="1600" dirty="0">
                <a:solidFill>
                  <a:srgbClr val="808080"/>
                </a:solidFill>
                <a:latin typeface="Consolas"/>
                <a:ea typeface="Calibri"/>
                <a:cs typeface="Times New Roman"/>
              </a:rPr>
              <a:t>comp</a:t>
            </a:r>
            <a:r>
              <a:rPr lang="en-US" sz="16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)&gt;(</a:t>
            </a:r>
            <a:r>
              <a:rPr lang="en-US" sz="1600" dirty="0">
                <a:solidFill>
                  <a:srgbClr val="808080"/>
                </a:solidFill>
                <a:latin typeface="Consolas"/>
                <a:ea typeface="Calibri"/>
                <a:cs typeface="Times New Roman"/>
              </a:rPr>
              <a:t>comp</a:t>
            </a:r>
            <a:r>
              <a:rPr lang="en-US" sz="16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), </a:t>
            </a:r>
            <a:r>
              <a:rPr lang="en-US" sz="1600" dirty="0" err="1">
                <a:solidFill>
                  <a:srgbClr val="808080"/>
                </a:solidFill>
                <a:latin typeface="Consolas"/>
                <a:ea typeface="Calibri"/>
                <a:cs typeface="Times New Roman"/>
              </a:rPr>
              <a:t>args</a:t>
            </a:r>
            <a:r>
              <a:rPr lang="en-US" sz="16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...);</a:t>
            </a:r>
            <a:endParaRPr lang="ru-RU" sz="1600" dirty="0">
              <a:ea typeface="Calibri"/>
              <a:cs typeface="Times New Roman"/>
            </a:endParaRPr>
          </a:p>
          <a:p>
            <a:pPr defTabSz="268288">
              <a:lnSpc>
                <a:spcPct val="115000"/>
              </a:lnSpc>
            </a:pPr>
            <a:r>
              <a:rPr lang="en-US" sz="16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	</a:t>
            </a:r>
            <a:r>
              <a:rPr lang="ru-RU" sz="16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};</a:t>
            </a:r>
            <a:endParaRPr lang="ru-RU" sz="1600" dirty="0">
              <a:ea typeface="Calibri"/>
              <a:cs typeface="Times New Roman"/>
            </a:endParaRPr>
          </a:p>
          <a:p>
            <a:pPr defTabSz="268288">
              <a:lnSpc>
                <a:spcPct val="115000"/>
              </a:lnSpc>
              <a:spcAft>
                <a:spcPts val="1000"/>
              </a:spcAft>
            </a:pPr>
            <a:r>
              <a:rPr lang="ru-RU" sz="16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}</a:t>
            </a:r>
            <a:endParaRPr lang="ru-RU" sz="1600" dirty="0">
              <a:ea typeface="Calibri"/>
              <a:cs typeface="Times New Roman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1415480" y="5180290"/>
            <a:ext cx="9252520" cy="12249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517525">
              <a:lnSpc>
                <a:spcPct val="115000"/>
              </a:lnSpc>
              <a:tabLst>
                <a:tab pos="406400" algn="l"/>
              </a:tabLst>
            </a:pP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auto</a:t>
            </a:r>
            <a:r>
              <a:rPr lang="en-US" sz="16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oneMoreLemonIceTea</a:t>
            </a:r>
            <a:r>
              <a:rPr lang="en-US" sz="16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=</a:t>
            </a:r>
            <a:endParaRPr lang="ru-RU" sz="1600" dirty="0">
              <a:ea typeface="Calibri"/>
              <a:cs typeface="Times New Roman"/>
            </a:endParaRPr>
          </a:p>
          <a:p>
            <a:pPr defTabSz="517525">
              <a:lnSpc>
                <a:spcPct val="115000"/>
              </a:lnSpc>
              <a:tabLst>
                <a:tab pos="406400" algn="l"/>
              </a:tabLst>
            </a:pPr>
            <a:r>
              <a:rPr lang="en-US" sz="16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	</a:t>
            </a:r>
            <a:r>
              <a:rPr lang="en-US" sz="1600" dirty="0" err="1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make_unique</a:t>
            </a:r>
            <a:r>
              <a:rPr lang="en-US" sz="16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&lt;</a:t>
            </a:r>
            <a:r>
              <a:rPr lang="en-US" sz="1600" dirty="0" err="1">
                <a:solidFill>
                  <a:srgbClr val="2B91AF"/>
                </a:solidFill>
                <a:latin typeface="Consolas"/>
                <a:ea typeface="Calibri"/>
                <a:cs typeface="Times New Roman"/>
              </a:rPr>
              <a:t>CTea</a:t>
            </a:r>
            <a:r>
              <a:rPr lang="en-US" sz="16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&gt;()	</a:t>
            </a:r>
            <a:r>
              <a:rPr lang="en-US" sz="1600" dirty="0">
                <a:solidFill>
                  <a:srgbClr val="008000"/>
                </a:solidFill>
                <a:latin typeface="Consolas"/>
                <a:ea typeface="Calibri"/>
                <a:cs typeface="Times New Roman"/>
              </a:rPr>
              <a:t>// </a:t>
            </a:r>
            <a:r>
              <a:rPr lang="ru-RU" sz="1600" dirty="0">
                <a:solidFill>
                  <a:srgbClr val="008000"/>
                </a:solidFill>
                <a:latin typeface="Consolas"/>
                <a:ea typeface="Calibri"/>
                <a:cs typeface="Times New Roman"/>
              </a:rPr>
              <a:t>Берем чай</a:t>
            </a:r>
            <a:endParaRPr lang="ru-RU" sz="1600" dirty="0">
              <a:ea typeface="Calibri"/>
              <a:cs typeface="Times New Roman"/>
            </a:endParaRPr>
          </a:p>
          <a:p>
            <a:pPr defTabSz="517525">
              <a:lnSpc>
                <a:spcPct val="115000"/>
              </a:lnSpc>
              <a:tabLst>
                <a:tab pos="406400" algn="l"/>
              </a:tabLst>
            </a:pPr>
            <a:r>
              <a:rPr lang="en-US" sz="16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	</a:t>
            </a:r>
            <a:r>
              <a:rPr lang="en-US" sz="1600" dirty="0">
                <a:solidFill>
                  <a:srgbClr val="008080"/>
                </a:solidFill>
                <a:latin typeface="Consolas"/>
                <a:ea typeface="Calibri"/>
                <a:cs typeface="Times New Roman"/>
              </a:rPr>
              <a:t>&lt;&lt;</a:t>
            </a:r>
            <a:r>
              <a:rPr lang="en-US" sz="16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DecorateWith</a:t>
            </a:r>
            <a:r>
              <a:rPr lang="en-US" sz="16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&lt;</a:t>
            </a:r>
            <a:r>
              <a:rPr lang="en-US" sz="1600" dirty="0" err="1">
                <a:solidFill>
                  <a:srgbClr val="2B91AF"/>
                </a:solidFill>
                <a:latin typeface="Consolas"/>
                <a:ea typeface="Calibri"/>
                <a:cs typeface="Times New Roman"/>
              </a:rPr>
              <a:t>CLemon</a:t>
            </a:r>
            <a:r>
              <a:rPr lang="en-US" sz="16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&gt;(2)	</a:t>
            </a:r>
            <a:r>
              <a:rPr lang="en-US" sz="1600" dirty="0">
                <a:solidFill>
                  <a:srgbClr val="008000"/>
                </a:solidFill>
                <a:latin typeface="Consolas"/>
                <a:ea typeface="Calibri"/>
                <a:cs typeface="Times New Roman"/>
              </a:rPr>
              <a:t>// </a:t>
            </a:r>
            <a:r>
              <a:rPr lang="ru-RU" sz="1600" dirty="0">
                <a:solidFill>
                  <a:srgbClr val="008000"/>
                </a:solidFill>
                <a:latin typeface="Consolas"/>
                <a:ea typeface="Calibri"/>
                <a:cs typeface="Times New Roman"/>
              </a:rPr>
              <a:t>добавляем пару долек лимона</a:t>
            </a:r>
            <a:endParaRPr lang="ru-RU" sz="1600" dirty="0">
              <a:ea typeface="Calibri"/>
              <a:cs typeface="Times New Roman"/>
            </a:endParaRPr>
          </a:p>
          <a:p>
            <a:pPr defTabSz="517525">
              <a:lnSpc>
                <a:spcPct val="115000"/>
              </a:lnSpc>
              <a:tabLst>
                <a:tab pos="406400" algn="l"/>
              </a:tabLst>
            </a:pPr>
            <a:r>
              <a:rPr lang="en-US" sz="16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	</a:t>
            </a:r>
            <a:r>
              <a:rPr lang="en-US" sz="1600" dirty="0">
                <a:solidFill>
                  <a:srgbClr val="008080"/>
                </a:solidFill>
                <a:latin typeface="Consolas"/>
                <a:ea typeface="Calibri"/>
                <a:cs typeface="Times New Roman"/>
              </a:rPr>
              <a:t>&lt;&lt;</a:t>
            </a:r>
            <a:r>
              <a:rPr lang="en-US" sz="16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DecorateWith</a:t>
            </a:r>
            <a:r>
              <a:rPr lang="en-US" sz="16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&lt;</a:t>
            </a:r>
            <a:r>
              <a:rPr lang="en-US" sz="1600" dirty="0" err="1">
                <a:solidFill>
                  <a:srgbClr val="2B91AF"/>
                </a:solidFill>
                <a:latin typeface="Consolas"/>
                <a:ea typeface="Calibri"/>
                <a:cs typeface="Times New Roman"/>
              </a:rPr>
              <a:t>CIceCubes</a:t>
            </a:r>
            <a:r>
              <a:rPr lang="en-US" sz="16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&gt;(3, </a:t>
            </a:r>
            <a:r>
              <a:rPr lang="en-US" sz="1600" dirty="0" err="1">
                <a:solidFill>
                  <a:srgbClr val="2B91AF"/>
                </a:solidFill>
                <a:latin typeface="Consolas"/>
                <a:ea typeface="Calibri"/>
                <a:cs typeface="Times New Roman"/>
              </a:rPr>
              <a:t>IceCubeType</a:t>
            </a:r>
            <a:r>
              <a:rPr lang="en-US" sz="16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::</a:t>
            </a:r>
            <a:r>
              <a:rPr lang="en-US" sz="1600" dirty="0">
                <a:solidFill>
                  <a:srgbClr val="2F4F4F"/>
                </a:solidFill>
                <a:latin typeface="Consolas"/>
                <a:ea typeface="Calibri"/>
                <a:cs typeface="Times New Roman"/>
              </a:rPr>
              <a:t>Water</a:t>
            </a:r>
            <a:r>
              <a:rPr lang="en-US" sz="16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); </a:t>
            </a:r>
            <a:r>
              <a:rPr lang="en-US" sz="1600" dirty="0">
                <a:solidFill>
                  <a:srgbClr val="008000"/>
                </a:solidFill>
                <a:latin typeface="Consolas"/>
                <a:ea typeface="Calibri"/>
                <a:cs typeface="Times New Roman"/>
              </a:rPr>
              <a:t>// </a:t>
            </a:r>
            <a:r>
              <a:rPr lang="ru-RU" sz="1600" dirty="0">
                <a:solidFill>
                  <a:srgbClr val="008000"/>
                </a:solidFill>
                <a:latin typeface="Consolas"/>
                <a:ea typeface="Calibri"/>
                <a:cs typeface="Times New Roman"/>
              </a:rPr>
              <a:t>и</a:t>
            </a:r>
            <a:r>
              <a:rPr lang="en-US" sz="1600" dirty="0">
                <a:solidFill>
                  <a:srgbClr val="008000"/>
                </a:solidFill>
                <a:latin typeface="Consolas"/>
                <a:ea typeface="Calibri"/>
                <a:cs typeface="Times New Roman"/>
              </a:rPr>
              <a:t> 3 </a:t>
            </a:r>
            <a:r>
              <a:rPr lang="ru-RU" sz="1600" dirty="0">
                <a:solidFill>
                  <a:srgbClr val="008000"/>
                </a:solidFill>
                <a:latin typeface="Consolas"/>
                <a:ea typeface="Calibri"/>
                <a:cs typeface="Times New Roman"/>
              </a:rPr>
              <a:t>кубика льда</a:t>
            </a:r>
            <a:endParaRPr lang="ru-RU" sz="1600" dirty="0">
              <a:ea typeface="Calibri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980612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12390-7603-411D-A6B2-8E1BC8467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Декоратор в функциональном стиле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0ED9F7-F7EE-4F4A-A125-D15143272D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00838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8A2B4EE-2BDD-4AFA-838C-F5F7099FB58A}"/>
              </a:ext>
            </a:extLst>
          </p:cNvPr>
          <p:cNvSpPr/>
          <p:nvPr/>
        </p:nvSpPr>
        <p:spPr>
          <a:xfrm>
            <a:off x="0" y="1"/>
            <a:ext cx="12192000" cy="692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ru-RU" sz="1600" kern="0" dirty="0" err="1">
                <a:solidFill>
                  <a:srgbClr val="0000FF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using</a:t>
            </a:r>
            <a:r>
              <a:rPr lang="ru-RU" sz="1600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</a:t>
            </a:r>
            <a:r>
              <a:rPr lang="ru-RU" sz="1600" kern="0" dirty="0" err="1">
                <a:solidFill>
                  <a:srgbClr val="0000FF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StringTransformer</a:t>
            </a:r>
            <a:r>
              <a:rPr lang="ru-RU" sz="1600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= </a:t>
            </a:r>
            <a:r>
              <a:rPr lang="ru-RU" sz="1600" kern="0" dirty="0" err="1">
                <a:solidFill>
                  <a:srgbClr val="2B91AF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function</a:t>
            </a:r>
            <a:r>
              <a:rPr lang="ru-RU" sz="1600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&lt;</a:t>
            </a:r>
            <a:r>
              <a:rPr lang="ru-RU" sz="1600" i="1" kern="0" dirty="0" err="1">
                <a:solidFill>
                  <a:srgbClr val="0000FF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string</a:t>
            </a:r>
            <a:r>
              <a:rPr lang="ru-RU" sz="1600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(</a:t>
            </a:r>
            <a:r>
              <a:rPr lang="ru-RU" sz="1600" i="1" kern="0" dirty="0" err="1">
                <a:solidFill>
                  <a:srgbClr val="0000FF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string</a:t>
            </a:r>
            <a:r>
              <a:rPr lang="ru-RU" sz="1600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)&gt;; </a:t>
            </a:r>
            <a:r>
              <a:rPr lang="en-US" sz="16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// </a:t>
            </a:r>
            <a:r>
              <a:rPr lang="ru-RU" sz="16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Это интерфейс «Преобразователь строк»</a:t>
            </a:r>
            <a:endParaRPr lang="ru-RU" sz="1600" kern="100" dirty="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ru-RU" sz="1600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 </a:t>
            </a:r>
            <a:endParaRPr lang="ru-RU" sz="1600" kern="1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ru-RU" sz="1600" kern="0" dirty="0" err="1">
                <a:solidFill>
                  <a:srgbClr val="0000FF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void</a:t>
            </a:r>
            <a:r>
              <a:rPr lang="ru-RU" sz="1600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</a:t>
            </a:r>
            <a:r>
              <a:rPr lang="ru-RU" sz="1600" kern="0" dirty="0" err="1">
                <a:solidFill>
                  <a:srgbClr val="88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PrintTransformedStrings</a:t>
            </a:r>
            <a:r>
              <a:rPr lang="ru-RU" sz="1600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(</a:t>
            </a:r>
            <a:r>
              <a:rPr lang="ru-RU" sz="1600" kern="0" dirty="0" err="1">
                <a:solidFill>
                  <a:srgbClr val="0000FF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const</a:t>
            </a:r>
            <a:r>
              <a:rPr lang="ru-RU" sz="1600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</a:t>
            </a:r>
            <a:r>
              <a:rPr lang="ru-RU" sz="1600" i="1" kern="0" dirty="0" err="1">
                <a:solidFill>
                  <a:srgbClr val="0000FF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vector</a:t>
            </a:r>
            <a:r>
              <a:rPr lang="ru-RU" sz="1600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&lt;</a:t>
            </a:r>
            <a:r>
              <a:rPr lang="ru-RU" sz="1600" i="1" kern="0" dirty="0" err="1">
                <a:solidFill>
                  <a:srgbClr val="0000FF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string</a:t>
            </a:r>
            <a:r>
              <a:rPr lang="ru-RU" sz="1600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&gt;&amp; </a:t>
            </a:r>
            <a:r>
              <a:rPr lang="ru-RU" sz="1600" kern="0" dirty="0" err="1">
                <a:solidFill>
                  <a:srgbClr val="00008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strings</a:t>
            </a:r>
            <a:r>
              <a:rPr lang="ru-RU" sz="1600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, </a:t>
            </a:r>
            <a:r>
              <a:rPr lang="ru-RU" sz="1600" kern="0" dirty="0" err="1">
                <a:solidFill>
                  <a:srgbClr val="0000FF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const</a:t>
            </a:r>
            <a:r>
              <a:rPr lang="ru-RU" sz="1600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</a:t>
            </a:r>
            <a:r>
              <a:rPr lang="ru-RU" sz="1600" kern="0" dirty="0" err="1">
                <a:solidFill>
                  <a:srgbClr val="0000FF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StringTransformer</a:t>
            </a:r>
            <a:r>
              <a:rPr lang="ru-RU" sz="1600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&amp; </a:t>
            </a:r>
            <a:r>
              <a:rPr lang="ru-RU" sz="1600" kern="0" dirty="0" err="1">
                <a:solidFill>
                  <a:srgbClr val="00008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transformer</a:t>
            </a:r>
            <a:r>
              <a:rPr lang="ru-RU" sz="1600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)</a:t>
            </a:r>
            <a:r>
              <a:rPr lang="en-US" sz="1600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</a:t>
            </a:r>
            <a:r>
              <a:rPr lang="ru-RU" sz="1600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{</a:t>
            </a:r>
            <a:endParaRPr lang="ru-RU" sz="1600" kern="1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ru-RU" sz="1600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 </a:t>
            </a:r>
            <a:r>
              <a:rPr lang="ru-RU" sz="1600" kern="0" dirty="0" err="1">
                <a:solidFill>
                  <a:srgbClr val="0000FF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for</a:t>
            </a:r>
            <a:r>
              <a:rPr lang="ru-RU" sz="1600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(</a:t>
            </a:r>
            <a:r>
              <a:rPr lang="ru-RU" sz="1600" kern="0" dirty="0" err="1">
                <a:solidFill>
                  <a:srgbClr val="0000FF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const</a:t>
            </a:r>
            <a:r>
              <a:rPr lang="ru-RU" sz="1600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</a:t>
            </a:r>
            <a:r>
              <a:rPr lang="ru-RU" sz="1600" kern="0" dirty="0" err="1">
                <a:solidFill>
                  <a:srgbClr val="0000FF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auto</a:t>
            </a:r>
            <a:r>
              <a:rPr lang="ru-RU" sz="1600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&amp; </a:t>
            </a:r>
            <a:r>
              <a:rPr lang="ru-RU" sz="1600" kern="0" dirty="0">
                <a:solidFill>
                  <a:srgbClr val="00008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s</a:t>
            </a:r>
            <a:r>
              <a:rPr lang="ru-RU" sz="1600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: </a:t>
            </a:r>
            <a:r>
              <a:rPr lang="ru-RU" sz="1600" kern="0" dirty="0" err="1">
                <a:solidFill>
                  <a:srgbClr val="00008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strings</a:t>
            </a:r>
            <a:r>
              <a:rPr lang="ru-RU" sz="1600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)</a:t>
            </a:r>
            <a:endParaRPr lang="ru-RU" sz="1600" kern="1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ru-RU" sz="1600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 {</a:t>
            </a:r>
            <a:endParaRPr lang="ru-RU" sz="1600" kern="1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ru-RU" sz="1600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   </a:t>
            </a:r>
            <a:r>
              <a:rPr lang="ru-RU" sz="1600" i="1" kern="0" dirty="0" err="1">
                <a:solidFill>
                  <a:srgbClr val="00008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cout</a:t>
            </a:r>
            <a:r>
              <a:rPr lang="ru-RU" sz="1600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</a:t>
            </a:r>
            <a:r>
              <a:rPr lang="ru-RU" sz="1600" kern="0" dirty="0">
                <a:solidFill>
                  <a:srgbClr val="00808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&lt;&lt;</a:t>
            </a:r>
            <a:r>
              <a:rPr lang="ru-RU" sz="1600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</a:t>
            </a:r>
            <a:r>
              <a:rPr lang="ru-RU" sz="1600" kern="0" dirty="0" err="1">
                <a:solidFill>
                  <a:srgbClr val="00008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transformer</a:t>
            </a:r>
            <a:r>
              <a:rPr lang="ru-RU" sz="1600" kern="0" dirty="0">
                <a:solidFill>
                  <a:srgbClr val="00808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(</a:t>
            </a:r>
            <a:r>
              <a:rPr lang="ru-RU" sz="1600" kern="0" dirty="0">
                <a:solidFill>
                  <a:srgbClr val="00008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s</a:t>
            </a:r>
            <a:r>
              <a:rPr lang="ru-RU" sz="1600" kern="0" dirty="0">
                <a:solidFill>
                  <a:srgbClr val="00808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)</a:t>
            </a:r>
            <a:r>
              <a:rPr lang="ru-RU" sz="1600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</a:t>
            </a:r>
            <a:r>
              <a:rPr lang="ru-RU" sz="1600" kern="0" dirty="0">
                <a:solidFill>
                  <a:srgbClr val="00808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&lt;&lt;</a:t>
            </a:r>
            <a:r>
              <a:rPr lang="ru-RU" sz="1600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</a:t>
            </a:r>
            <a:r>
              <a:rPr lang="ru-RU" sz="1600" kern="0" dirty="0">
                <a:solidFill>
                  <a:srgbClr val="A31515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", "</a:t>
            </a:r>
            <a:r>
              <a:rPr lang="ru-RU" sz="1600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;</a:t>
            </a:r>
            <a:endParaRPr lang="ru-RU" sz="1600" kern="1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ru-RU" sz="1600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 }</a:t>
            </a:r>
            <a:endParaRPr lang="ru-RU" sz="1600" kern="1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ru-RU" sz="1600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 </a:t>
            </a:r>
            <a:r>
              <a:rPr lang="ru-RU" sz="1600" i="1" kern="0" dirty="0" err="1">
                <a:solidFill>
                  <a:srgbClr val="00008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cout</a:t>
            </a:r>
            <a:r>
              <a:rPr lang="ru-RU" sz="1600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</a:t>
            </a:r>
            <a:r>
              <a:rPr lang="ru-RU" sz="1600" kern="0" dirty="0">
                <a:solidFill>
                  <a:srgbClr val="00808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&lt;&lt;</a:t>
            </a:r>
            <a:r>
              <a:rPr lang="ru-RU" sz="1600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</a:t>
            </a:r>
            <a:r>
              <a:rPr lang="ru-RU" sz="1600" kern="0" dirty="0">
                <a:solidFill>
                  <a:srgbClr val="A31515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"\n"</a:t>
            </a:r>
            <a:r>
              <a:rPr lang="ru-RU" sz="1600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;</a:t>
            </a:r>
            <a:endParaRPr lang="ru-RU" sz="1600" kern="1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ru-RU" sz="1600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}</a:t>
            </a:r>
            <a:endParaRPr lang="en-US" sz="1600" kern="0" dirty="0">
              <a:solidFill>
                <a:srgbClr val="000000"/>
              </a:solidFill>
              <a:latin typeface="Cascadia Mono" panose="020B0609020000020004" pitchFamily="49" charset="0"/>
              <a:ea typeface="Yu Mincho" panose="02020400000000000000" pitchFamily="18" charset="-128"/>
              <a:cs typeface="Cascadia Mono" panose="020B0609020000020004" pitchFamily="49" charset="0"/>
            </a:endParaRPr>
          </a:p>
          <a:p>
            <a:pPr>
              <a:lnSpc>
                <a:spcPct val="107000"/>
              </a:lnSpc>
            </a:pPr>
            <a:endParaRPr lang="en-US" sz="1600" kern="0" dirty="0">
              <a:solidFill>
                <a:srgbClr val="000000"/>
              </a:solidFill>
              <a:latin typeface="Cascadia Mono" panose="020B0609020000020004" pitchFamily="49" charset="0"/>
              <a:ea typeface="Yu Mincho" panose="02020400000000000000" pitchFamily="18" charset="-128"/>
              <a:cs typeface="Cascadia Mono" panose="020B0609020000020004" pitchFamily="49" charset="0"/>
            </a:endParaRPr>
          </a:p>
          <a:p>
            <a:pPr>
              <a:lnSpc>
                <a:spcPct val="107000"/>
              </a:lnSpc>
            </a:pPr>
            <a:r>
              <a:rPr lang="ru-RU" sz="1600" i="1" kern="0" dirty="0" err="1">
                <a:solidFill>
                  <a:srgbClr val="0000FF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string</a:t>
            </a:r>
            <a:r>
              <a:rPr lang="ru-RU" sz="1600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</a:t>
            </a:r>
            <a:r>
              <a:rPr lang="ru-RU" sz="1600" kern="0" dirty="0" err="1">
                <a:solidFill>
                  <a:srgbClr val="88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DontChange</a:t>
            </a:r>
            <a:r>
              <a:rPr lang="ru-RU" sz="1600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(</a:t>
            </a:r>
            <a:r>
              <a:rPr lang="ru-RU" sz="1600" i="1" kern="0" dirty="0" err="1">
                <a:solidFill>
                  <a:srgbClr val="0000FF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string</a:t>
            </a:r>
            <a:r>
              <a:rPr lang="ru-RU" sz="1600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</a:t>
            </a:r>
            <a:r>
              <a:rPr lang="ru-RU" sz="1600" kern="0" dirty="0">
                <a:solidFill>
                  <a:srgbClr val="00008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s</a:t>
            </a:r>
            <a:r>
              <a:rPr lang="ru-RU" sz="1600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)</a:t>
            </a:r>
            <a:r>
              <a:rPr lang="en-US" sz="1600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</a:t>
            </a:r>
            <a:r>
              <a:rPr lang="ru-RU" sz="1600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{</a:t>
            </a:r>
            <a:r>
              <a:rPr lang="en-US" sz="1600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</a:t>
            </a:r>
            <a:r>
              <a:rPr lang="ru-RU" sz="1600" kern="0" dirty="0" err="1">
                <a:solidFill>
                  <a:srgbClr val="0000FF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return</a:t>
            </a:r>
            <a:r>
              <a:rPr lang="ru-RU" sz="1600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</a:t>
            </a:r>
            <a:r>
              <a:rPr lang="ru-RU" sz="1600" i="1" kern="0" dirty="0" err="1">
                <a:solidFill>
                  <a:srgbClr val="00008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move</a:t>
            </a:r>
            <a:r>
              <a:rPr lang="ru-RU" sz="1600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(</a:t>
            </a:r>
            <a:r>
              <a:rPr lang="ru-RU" sz="1600" kern="0" dirty="0">
                <a:solidFill>
                  <a:srgbClr val="00008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s</a:t>
            </a:r>
            <a:r>
              <a:rPr lang="ru-RU" sz="1600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);</a:t>
            </a:r>
            <a:r>
              <a:rPr lang="en-US" sz="1600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</a:t>
            </a:r>
            <a:r>
              <a:rPr lang="ru-RU" sz="1600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} </a:t>
            </a:r>
            <a:r>
              <a:rPr lang="en-US" sz="16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// </a:t>
            </a:r>
            <a:r>
              <a:rPr lang="ru-RU" sz="16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Это преобразователь, который ничего не делает</a:t>
            </a:r>
            <a:endParaRPr lang="ru-RU" sz="1600" kern="1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ru-RU" sz="1600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 </a:t>
            </a:r>
            <a:endParaRPr lang="ru-RU" sz="1600" kern="1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ru-RU" sz="1600" i="1" kern="0" dirty="0" err="1">
                <a:solidFill>
                  <a:srgbClr val="0000FF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string</a:t>
            </a:r>
            <a:r>
              <a:rPr lang="ru-RU" sz="1600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</a:t>
            </a:r>
            <a:r>
              <a:rPr lang="ru-RU" sz="1600" kern="0" dirty="0" err="1">
                <a:solidFill>
                  <a:srgbClr val="88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ToUpperCase</a:t>
            </a:r>
            <a:r>
              <a:rPr lang="ru-RU" sz="1600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(</a:t>
            </a:r>
            <a:r>
              <a:rPr lang="ru-RU" sz="1600" i="1" kern="0" dirty="0" err="1">
                <a:solidFill>
                  <a:srgbClr val="0000FF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string</a:t>
            </a:r>
            <a:r>
              <a:rPr lang="ru-RU" sz="1600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</a:t>
            </a:r>
            <a:r>
              <a:rPr lang="ru-RU" sz="1600" kern="0" dirty="0">
                <a:solidFill>
                  <a:srgbClr val="00008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s</a:t>
            </a:r>
            <a:r>
              <a:rPr lang="ru-RU" sz="1600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)</a:t>
            </a:r>
            <a:r>
              <a:rPr lang="en-US" sz="1600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</a:t>
            </a:r>
            <a:r>
              <a:rPr lang="ru-RU" sz="1600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{                </a:t>
            </a:r>
            <a:r>
              <a:rPr lang="en-US" sz="16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// </a:t>
            </a:r>
            <a:r>
              <a:rPr lang="ru-RU" sz="16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Приводит строку к верхнему регистру</a:t>
            </a:r>
            <a:endParaRPr lang="ru-RU" sz="1600" kern="1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600" i="1" kern="0" dirty="0">
                <a:solidFill>
                  <a:srgbClr val="0000FF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 </a:t>
            </a:r>
            <a:r>
              <a:rPr lang="ru-RU" sz="1600" i="1" kern="0" dirty="0" err="1">
                <a:solidFill>
                  <a:srgbClr val="0000FF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ranges</a:t>
            </a:r>
            <a:r>
              <a:rPr lang="ru-RU" sz="1600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::</a:t>
            </a:r>
            <a:r>
              <a:rPr lang="ru-RU" sz="1600" i="1" kern="0" dirty="0" err="1">
                <a:solidFill>
                  <a:srgbClr val="00008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transform</a:t>
            </a:r>
            <a:r>
              <a:rPr lang="ru-RU" sz="1600" kern="0" dirty="0">
                <a:solidFill>
                  <a:srgbClr val="00808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(</a:t>
            </a:r>
            <a:r>
              <a:rPr lang="ru-RU" sz="1600" kern="0" dirty="0">
                <a:solidFill>
                  <a:srgbClr val="00008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s</a:t>
            </a:r>
            <a:r>
              <a:rPr lang="ru-RU" sz="1600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, </a:t>
            </a:r>
            <a:r>
              <a:rPr lang="ru-RU" sz="1600" kern="0" dirty="0" err="1">
                <a:solidFill>
                  <a:srgbClr val="00008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s</a:t>
            </a:r>
            <a:r>
              <a:rPr lang="ru-RU" sz="1600" kern="0" dirty="0" err="1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.</a:t>
            </a:r>
            <a:r>
              <a:rPr lang="ru-RU" sz="1600" i="1" kern="0" dirty="0" err="1">
                <a:solidFill>
                  <a:srgbClr val="88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begin</a:t>
            </a:r>
            <a:r>
              <a:rPr lang="ru-RU" sz="1600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(),</a:t>
            </a:r>
            <a:endParaRPr lang="en-US" sz="1600" kern="0" dirty="0">
              <a:solidFill>
                <a:srgbClr val="000000"/>
              </a:solidFill>
              <a:latin typeface="Cascadia Mono" panose="020B0609020000020004" pitchFamily="49" charset="0"/>
              <a:ea typeface="Yu Mincho" panose="02020400000000000000" pitchFamily="18" charset="-128"/>
              <a:cs typeface="Cascadia Mono" panose="020B0609020000020004" pitchFamily="49" charset="0"/>
            </a:endParaRPr>
          </a:p>
          <a:p>
            <a:pPr>
              <a:lnSpc>
                <a:spcPct val="107000"/>
              </a:lnSpc>
            </a:pPr>
            <a:r>
              <a:rPr lang="en-US" sz="1600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   </a:t>
            </a:r>
            <a:r>
              <a:rPr lang="ru-RU" sz="1600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[](</a:t>
            </a:r>
            <a:r>
              <a:rPr lang="ru-RU" sz="1600" kern="0" dirty="0" err="1">
                <a:solidFill>
                  <a:srgbClr val="0000FF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unsigned</a:t>
            </a:r>
            <a:r>
              <a:rPr lang="ru-RU" sz="1600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</a:t>
            </a:r>
            <a:r>
              <a:rPr lang="ru-RU" sz="1600" kern="0" dirty="0" err="1">
                <a:solidFill>
                  <a:srgbClr val="0000FF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char</a:t>
            </a:r>
            <a:r>
              <a:rPr lang="ru-RU" sz="1600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</a:t>
            </a:r>
            <a:r>
              <a:rPr lang="ru-RU" sz="1600" kern="0" dirty="0" err="1">
                <a:solidFill>
                  <a:srgbClr val="00008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ch</a:t>
            </a:r>
            <a:r>
              <a:rPr lang="ru-RU" sz="1600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) { </a:t>
            </a:r>
            <a:r>
              <a:rPr lang="ru-RU" sz="1600" kern="0" dirty="0" err="1">
                <a:solidFill>
                  <a:srgbClr val="0000FF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return</a:t>
            </a:r>
            <a:r>
              <a:rPr lang="ru-RU" sz="1600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</a:t>
            </a:r>
            <a:r>
              <a:rPr lang="ru-RU" sz="1600" i="1" kern="0" dirty="0" err="1">
                <a:solidFill>
                  <a:srgbClr val="88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toupper</a:t>
            </a:r>
            <a:r>
              <a:rPr lang="ru-RU" sz="1600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(</a:t>
            </a:r>
            <a:r>
              <a:rPr lang="ru-RU" sz="1600" kern="0" dirty="0" err="1">
                <a:solidFill>
                  <a:srgbClr val="00008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ch</a:t>
            </a:r>
            <a:r>
              <a:rPr lang="ru-RU" sz="1600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); }</a:t>
            </a:r>
            <a:endParaRPr lang="en-US" sz="1600" kern="0" dirty="0">
              <a:solidFill>
                <a:srgbClr val="000000"/>
              </a:solidFill>
              <a:latin typeface="Cascadia Mono" panose="020B0609020000020004" pitchFamily="49" charset="0"/>
              <a:ea typeface="Yu Mincho" panose="02020400000000000000" pitchFamily="18" charset="-128"/>
              <a:cs typeface="Cascadia Mono" panose="020B0609020000020004" pitchFamily="49" charset="0"/>
            </a:endParaRPr>
          </a:p>
          <a:p>
            <a:pPr>
              <a:lnSpc>
                <a:spcPct val="107000"/>
              </a:lnSpc>
            </a:pPr>
            <a:r>
              <a:rPr lang="en-US" sz="1600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 </a:t>
            </a:r>
            <a:r>
              <a:rPr lang="ru-RU" sz="1600" kern="0" dirty="0">
                <a:solidFill>
                  <a:srgbClr val="00808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)</a:t>
            </a:r>
            <a:r>
              <a:rPr lang="ru-RU" sz="1600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;</a:t>
            </a:r>
            <a:endParaRPr lang="ru-RU" sz="1600" kern="1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ru-RU" sz="1600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 </a:t>
            </a:r>
            <a:r>
              <a:rPr lang="ru-RU" sz="1600" kern="0" dirty="0" err="1">
                <a:solidFill>
                  <a:srgbClr val="0000FF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return</a:t>
            </a:r>
            <a:r>
              <a:rPr lang="ru-RU" sz="1600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</a:t>
            </a:r>
            <a:r>
              <a:rPr lang="ru-RU" sz="1600" i="1" kern="0" dirty="0" err="1">
                <a:solidFill>
                  <a:srgbClr val="00008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move</a:t>
            </a:r>
            <a:r>
              <a:rPr lang="ru-RU" sz="1600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(</a:t>
            </a:r>
            <a:r>
              <a:rPr lang="ru-RU" sz="1600" kern="0" dirty="0">
                <a:solidFill>
                  <a:srgbClr val="00008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s</a:t>
            </a:r>
            <a:r>
              <a:rPr lang="ru-RU" sz="1600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);</a:t>
            </a:r>
            <a:endParaRPr lang="ru-RU" sz="1600" kern="1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ru-RU" sz="1600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}</a:t>
            </a:r>
            <a:endParaRPr lang="ru-RU" sz="1600" kern="1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endParaRPr lang="en-US" sz="1600" kern="1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ru-RU" sz="1600" kern="0" dirty="0" err="1">
                <a:solidFill>
                  <a:srgbClr val="0000FF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int</a:t>
            </a:r>
            <a:r>
              <a:rPr lang="ru-RU" sz="1600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</a:t>
            </a:r>
            <a:r>
              <a:rPr lang="ru-RU" sz="1600" kern="0" dirty="0" err="1">
                <a:solidFill>
                  <a:srgbClr val="88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main</a:t>
            </a:r>
            <a:r>
              <a:rPr lang="ru-RU" sz="1600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()</a:t>
            </a:r>
            <a:r>
              <a:rPr lang="en-US" sz="1600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</a:t>
            </a:r>
            <a:r>
              <a:rPr lang="ru-RU" sz="1600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{</a:t>
            </a:r>
            <a:endParaRPr lang="ru-RU" sz="2000" kern="1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ru-RU" sz="1600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 </a:t>
            </a:r>
            <a:r>
              <a:rPr lang="ru-RU" sz="1600" kern="0" dirty="0" err="1">
                <a:solidFill>
                  <a:srgbClr val="0000FF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using</a:t>
            </a:r>
            <a:r>
              <a:rPr lang="ru-RU" sz="1600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</a:t>
            </a:r>
            <a:r>
              <a:rPr lang="ru-RU" sz="1600" kern="0" dirty="0" err="1">
                <a:solidFill>
                  <a:srgbClr val="0000FF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namespace</a:t>
            </a:r>
            <a:r>
              <a:rPr lang="ru-RU" sz="1600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</a:t>
            </a:r>
            <a:r>
              <a:rPr lang="en-US" sz="1600" i="1" kern="0" dirty="0">
                <a:solidFill>
                  <a:srgbClr val="0000FF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std</a:t>
            </a:r>
            <a:r>
              <a:rPr lang="en-US" sz="1600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::</a:t>
            </a:r>
            <a:r>
              <a:rPr lang="en-US" sz="1600" i="1" kern="0" dirty="0">
                <a:solidFill>
                  <a:srgbClr val="0000FF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lit</a:t>
            </a:r>
            <a:r>
              <a:rPr lang="ru-RU" sz="1600" i="1" kern="0" dirty="0" err="1">
                <a:solidFill>
                  <a:srgbClr val="0000FF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erals</a:t>
            </a:r>
            <a:r>
              <a:rPr lang="ru-RU" sz="1600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;</a:t>
            </a:r>
            <a:endParaRPr lang="ru-RU" sz="2000" kern="1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ru-RU" sz="1600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 </a:t>
            </a:r>
            <a:endParaRPr lang="ru-RU" sz="2000" kern="1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ru-RU" sz="1600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 </a:t>
            </a:r>
            <a:r>
              <a:rPr lang="ru-RU" sz="1600" kern="0" dirty="0" err="1">
                <a:solidFill>
                  <a:srgbClr val="0000FF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auto</a:t>
            </a:r>
            <a:r>
              <a:rPr lang="ru-RU" sz="1600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</a:t>
            </a:r>
            <a:r>
              <a:rPr lang="ru-RU" sz="1600" kern="0" dirty="0" err="1">
                <a:solidFill>
                  <a:srgbClr val="00008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strings</a:t>
            </a:r>
            <a:r>
              <a:rPr lang="ru-RU" sz="1600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= </a:t>
            </a:r>
            <a:r>
              <a:rPr lang="ru-RU" sz="1600" i="1" kern="0" dirty="0" err="1">
                <a:solidFill>
                  <a:srgbClr val="0000FF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vector</a:t>
            </a:r>
            <a:r>
              <a:rPr lang="ru-RU" sz="1600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{ </a:t>
            </a:r>
            <a:r>
              <a:rPr lang="ru-RU" sz="1600" kern="0" dirty="0">
                <a:solidFill>
                  <a:srgbClr val="A31515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"</a:t>
            </a:r>
            <a:r>
              <a:rPr lang="ru-RU" sz="1600" kern="0" dirty="0" err="1">
                <a:solidFill>
                  <a:srgbClr val="A31515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I"s</a:t>
            </a:r>
            <a:r>
              <a:rPr lang="ru-RU" sz="1600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, </a:t>
            </a:r>
            <a:r>
              <a:rPr lang="ru-RU" sz="1600" kern="0" dirty="0">
                <a:solidFill>
                  <a:srgbClr val="A31515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"</a:t>
            </a:r>
            <a:r>
              <a:rPr lang="ru-RU" sz="1600" kern="0" dirty="0" err="1">
                <a:solidFill>
                  <a:srgbClr val="A31515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love"s</a:t>
            </a:r>
            <a:r>
              <a:rPr lang="ru-RU" sz="1600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, </a:t>
            </a:r>
            <a:r>
              <a:rPr lang="ru-RU" sz="1600" kern="0" dirty="0">
                <a:solidFill>
                  <a:srgbClr val="A31515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"C++"s</a:t>
            </a:r>
            <a:r>
              <a:rPr lang="ru-RU" sz="1600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};</a:t>
            </a:r>
            <a:endParaRPr lang="ru-RU" sz="2000" kern="1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ru-RU" sz="1600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 </a:t>
            </a:r>
            <a:r>
              <a:rPr lang="ru-RU" sz="1600" kern="0" dirty="0" err="1">
                <a:solidFill>
                  <a:srgbClr val="88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PrintTransformedStrings</a:t>
            </a:r>
            <a:r>
              <a:rPr lang="ru-RU" sz="1600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(</a:t>
            </a:r>
            <a:r>
              <a:rPr lang="ru-RU" sz="1600" kern="0" dirty="0" err="1">
                <a:solidFill>
                  <a:srgbClr val="00008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strings</a:t>
            </a:r>
            <a:r>
              <a:rPr lang="ru-RU" sz="1600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, </a:t>
            </a:r>
            <a:r>
              <a:rPr lang="en-US" sz="1600" kern="0" dirty="0" err="1">
                <a:solidFill>
                  <a:srgbClr val="88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ToUpperCase</a:t>
            </a:r>
            <a:r>
              <a:rPr lang="ru-RU" sz="1600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);</a:t>
            </a:r>
            <a:endParaRPr lang="ru-RU" sz="2000" kern="1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600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}</a:t>
            </a:r>
            <a:endParaRPr lang="ru-RU" sz="1600" kern="0" dirty="0">
              <a:solidFill>
                <a:srgbClr val="000000"/>
              </a:solidFill>
              <a:latin typeface="Cascadia Mono" panose="020B0609020000020004" pitchFamily="49" charset="0"/>
              <a:ea typeface="Yu Mincho" panose="02020400000000000000" pitchFamily="18" charset="-128"/>
              <a:cs typeface="Cascadia Mono" panose="020B0609020000020004" pitchFamily="49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AD07EF3-12BA-4DAA-81BC-0511FD9829F6}"/>
              </a:ext>
            </a:extLst>
          </p:cNvPr>
          <p:cNvSpPr/>
          <p:nvPr/>
        </p:nvSpPr>
        <p:spPr>
          <a:xfrm>
            <a:off x="6827540" y="5157192"/>
            <a:ext cx="3816424" cy="3693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ru-RU" dirty="0">
                <a:latin typeface="Consolas" panose="020B0609020204030204" pitchFamily="49" charset="0"/>
              </a:rPr>
              <a:t>I, LOVE, C++, </a:t>
            </a:r>
          </a:p>
        </p:txBody>
      </p:sp>
    </p:spTree>
    <p:extLst>
      <p:ext uri="{BB962C8B-B14F-4D97-AF65-F5344CB8AC3E}">
        <p14:creationId xmlns:p14="http://schemas.microsoft.com/office/powerpoint/2010/main" val="548104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6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6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6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6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6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6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0131182-7B99-4E96-A323-D38156A14C3C}"/>
              </a:ext>
            </a:extLst>
          </p:cNvPr>
          <p:cNvSpPr/>
          <p:nvPr/>
        </p:nvSpPr>
        <p:spPr>
          <a:xfrm>
            <a:off x="551384" y="0"/>
            <a:ext cx="11521280" cy="33380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ru-RU" i="1" kern="0" dirty="0" err="1">
                <a:solidFill>
                  <a:srgbClr val="0000FF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string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</a:t>
            </a:r>
            <a:r>
              <a:rPr lang="ru-RU" kern="0" dirty="0" err="1">
                <a:solidFill>
                  <a:srgbClr val="88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AddSquareBrackets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(</a:t>
            </a:r>
            <a:r>
              <a:rPr lang="ru-RU" i="1" kern="0" dirty="0" err="1">
                <a:solidFill>
                  <a:srgbClr val="0000FF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string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</a:t>
            </a:r>
            <a:r>
              <a:rPr lang="ru-RU" kern="0" dirty="0">
                <a:solidFill>
                  <a:srgbClr val="00008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s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) {</a:t>
            </a:r>
            <a:r>
              <a:rPr lang="en-US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</a:t>
            </a:r>
            <a:r>
              <a:rPr lang="en-US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// </a:t>
            </a:r>
            <a:r>
              <a:rPr lang="ru-RU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Этот декоратор заключает строку в </a:t>
            </a:r>
            <a:r>
              <a:rPr lang="en-US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[ ]</a:t>
            </a:r>
            <a:endParaRPr lang="ru-RU" sz="2400" kern="1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 </a:t>
            </a:r>
            <a:r>
              <a:rPr lang="ru-RU" kern="0" dirty="0" err="1">
                <a:solidFill>
                  <a:srgbClr val="00008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s</a:t>
            </a:r>
            <a:r>
              <a:rPr lang="ru-RU" kern="0" dirty="0" err="1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.</a:t>
            </a:r>
            <a:r>
              <a:rPr lang="ru-RU" i="1" kern="0" dirty="0" err="1">
                <a:solidFill>
                  <a:srgbClr val="88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append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(</a:t>
            </a:r>
            <a:r>
              <a:rPr lang="ru-RU" kern="0" dirty="0">
                <a:solidFill>
                  <a:srgbClr val="A31515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"[]"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);</a:t>
            </a:r>
            <a:endParaRPr lang="ru-RU" sz="2400" kern="1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 </a:t>
            </a:r>
            <a:r>
              <a:rPr lang="ru-RU" i="1" kern="0" dirty="0" err="1">
                <a:solidFill>
                  <a:srgbClr val="00008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rotate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(</a:t>
            </a:r>
            <a:r>
              <a:rPr lang="ru-RU" kern="0" dirty="0" err="1">
                <a:solidFill>
                  <a:srgbClr val="00008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s</a:t>
            </a:r>
            <a:r>
              <a:rPr lang="ru-RU" kern="0" dirty="0" err="1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.</a:t>
            </a:r>
            <a:r>
              <a:rPr lang="ru-RU" i="1" kern="0" dirty="0" err="1">
                <a:solidFill>
                  <a:srgbClr val="88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begin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(), </a:t>
            </a:r>
            <a:r>
              <a:rPr lang="ru-RU" kern="0" dirty="0" err="1">
                <a:solidFill>
                  <a:srgbClr val="00008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s</a:t>
            </a:r>
            <a:r>
              <a:rPr lang="ru-RU" kern="0" dirty="0" err="1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.</a:t>
            </a:r>
            <a:r>
              <a:rPr lang="ru-RU" i="1" kern="0" dirty="0" err="1">
                <a:solidFill>
                  <a:srgbClr val="88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end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() </a:t>
            </a:r>
            <a:r>
              <a:rPr lang="ru-RU" kern="0" dirty="0">
                <a:solidFill>
                  <a:srgbClr val="00808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-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2, </a:t>
            </a:r>
            <a:r>
              <a:rPr lang="ru-RU" kern="0" dirty="0" err="1">
                <a:solidFill>
                  <a:srgbClr val="00008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s</a:t>
            </a:r>
            <a:r>
              <a:rPr lang="ru-RU" kern="0" dirty="0" err="1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.</a:t>
            </a:r>
            <a:r>
              <a:rPr lang="ru-RU" i="1" kern="0" dirty="0" err="1">
                <a:solidFill>
                  <a:srgbClr val="88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end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() </a:t>
            </a:r>
            <a:r>
              <a:rPr lang="ru-RU" kern="0" dirty="0">
                <a:solidFill>
                  <a:srgbClr val="00808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-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1);</a:t>
            </a:r>
            <a:endParaRPr lang="ru-RU" sz="2400" kern="1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 </a:t>
            </a:r>
            <a:r>
              <a:rPr lang="ru-RU" kern="0" dirty="0" err="1">
                <a:solidFill>
                  <a:srgbClr val="0000FF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return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</a:t>
            </a:r>
            <a:r>
              <a:rPr lang="ru-RU" i="1" kern="0" dirty="0" err="1">
                <a:solidFill>
                  <a:srgbClr val="00008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move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(</a:t>
            </a:r>
            <a:r>
              <a:rPr lang="ru-RU" kern="0" dirty="0">
                <a:solidFill>
                  <a:srgbClr val="00008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s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);</a:t>
            </a:r>
            <a:endParaRPr lang="ru-RU" sz="2400" kern="1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}</a:t>
            </a:r>
            <a:endParaRPr lang="ru-RU" sz="2400" kern="1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 </a:t>
            </a:r>
            <a:endParaRPr lang="ru-RU" sz="2400" kern="1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ru-RU" i="1" kern="0" dirty="0" err="1">
                <a:solidFill>
                  <a:srgbClr val="0000FF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string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</a:t>
            </a:r>
            <a:r>
              <a:rPr lang="ru-RU" kern="0" dirty="0" err="1">
                <a:solidFill>
                  <a:srgbClr val="88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AddCurlyBrackets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(</a:t>
            </a:r>
            <a:r>
              <a:rPr lang="ru-RU" i="1" kern="0" dirty="0" err="1">
                <a:solidFill>
                  <a:srgbClr val="0000FF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string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</a:t>
            </a:r>
            <a:r>
              <a:rPr lang="ru-RU" kern="0" dirty="0">
                <a:solidFill>
                  <a:srgbClr val="00008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s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) {</a:t>
            </a:r>
            <a:r>
              <a:rPr lang="en-US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</a:t>
            </a:r>
            <a:r>
              <a:rPr lang="en-US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// </a:t>
            </a:r>
            <a:r>
              <a:rPr lang="ru-RU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Этот декоратор заключает строку в </a:t>
            </a:r>
            <a:r>
              <a:rPr lang="en-US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{ }</a:t>
            </a:r>
            <a:endParaRPr lang="ru-RU" sz="2400" kern="1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 </a:t>
            </a:r>
            <a:r>
              <a:rPr lang="ru-RU" kern="0" dirty="0" err="1">
                <a:solidFill>
                  <a:srgbClr val="00008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s</a:t>
            </a:r>
            <a:r>
              <a:rPr lang="ru-RU" kern="0" dirty="0" err="1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.</a:t>
            </a:r>
            <a:r>
              <a:rPr lang="ru-RU" i="1" kern="0" dirty="0" err="1">
                <a:solidFill>
                  <a:srgbClr val="88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append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(</a:t>
            </a:r>
            <a:r>
              <a:rPr lang="ru-RU" kern="0" dirty="0">
                <a:solidFill>
                  <a:srgbClr val="A31515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"{}"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);</a:t>
            </a:r>
            <a:endParaRPr lang="ru-RU" sz="2400" kern="1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 </a:t>
            </a:r>
            <a:r>
              <a:rPr lang="ru-RU" i="1" kern="0" dirty="0" err="1">
                <a:solidFill>
                  <a:srgbClr val="00008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rotate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(</a:t>
            </a:r>
            <a:r>
              <a:rPr lang="ru-RU" kern="0" dirty="0" err="1">
                <a:solidFill>
                  <a:srgbClr val="00008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s</a:t>
            </a:r>
            <a:r>
              <a:rPr lang="ru-RU" kern="0" dirty="0" err="1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.</a:t>
            </a:r>
            <a:r>
              <a:rPr lang="ru-RU" i="1" kern="0" dirty="0" err="1">
                <a:solidFill>
                  <a:srgbClr val="88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begin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(), </a:t>
            </a:r>
            <a:r>
              <a:rPr lang="ru-RU" kern="0" dirty="0" err="1">
                <a:solidFill>
                  <a:srgbClr val="00008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s</a:t>
            </a:r>
            <a:r>
              <a:rPr lang="ru-RU" kern="0" dirty="0" err="1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.</a:t>
            </a:r>
            <a:r>
              <a:rPr lang="ru-RU" i="1" kern="0" dirty="0" err="1">
                <a:solidFill>
                  <a:srgbClr val="88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end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() </a:t>
            </a:r>
            <a:r>
              <a:rPr lang="ru-RU" kern="0" dirty="0">
                <a:solidFill>
                  <a:srgbClr val="00808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-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2, </a:t>
            </a:r>
            <a:r>
              <a:rPr lang="ru-RU" kern="0" dirty="0" err="1">
                <a:solidFill>
                  <a:srgbClr val="00008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s</a:t>
            </a:r>
            <a:r>
              <a:rPr lang="ru-RU" kern="0" dirty="0" err="1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.</a:t>
            </a:r>
            <a:r>
              <a:rPr lang="ru-RU" i="1" kern="0" dirty="0" err="1">
                <a:solidFill>
                  <a:srgbClr val="88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end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() </a:t>
            </a:r>
            <a:r>
              <a:rPr lang="ru-RU" kern="0" dirty="0">
                <a:solidFill>
                  <a:srgbClr val="00808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-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1);</a:t>
            </a:r>
            <a:endParaRPr lang="ru-RU" sz="2400" kern="1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 </a:t>
            </a:r>
            <a:r>
              <a:rPr lang="ru-RU" kern="0" dirty="0" err="1">
                <a:solidFill>
                  <a:srgbClr val="0000FF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return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</a:t>
            </a:r>
            <a:r>
              <a:rPr lang="ru-RU" i="1" kern="0" dirty="0" err="1">
                <a:solidFill>
                  <a:srgbClr val="00008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move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(</a:t>
            </a:r>
            <a:r>
              <a:rPr lang="ru-RU" kern="0" dirty="0">
                <a:solidFill>
                  <a:srgbClr val="00008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s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);</a:t>
            </a:r>
            <a:endParaRPr lang="ru-RU" sz="2400" kern="1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}</a:t>
            </a:r>
            <a:endParaRPr lang="ru-RU" sz="2400" kern="1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B246F82-1818-4506-A068-A1CE798A4D65}"/>
              </a:ext>
            </a:extLst>
          </p:cNvPr>
          <p:cNvSpPr/>
          <p:nvPr/>
        </p:nvSpPr>
        <p:spPr>
          <a:xfrm>
            <a:off x="551384" y="3717033"/>
            <a:ext cx="10116616" cy="1263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ru-RU" kern="0" dirty="0" err="1">
                <a:solidFill>
                  <a:srgbClr val="0000FF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int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</a:t>
            </a:r>
            <a:r>
              <a:rPr lang="ru-RU" kern="0" dirty="0" err="1">
                <a:solidFill>
                  <a:srgbClr val="88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main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()</a:t>
            </a:r>
            <a:r>
              <a:rPr lang="en-US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{</a:t>
            </a:r>
            <a:endParaRPr lang="ru-RU" sz="2400" kern="1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kern="0" dirty="0">
                <a:solidFill>
                  <a:srgbClr val="88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 </a:t>
            </a:r>
            <a:r>
              <a:rPr lang="ru-RU" kern="0" dirty="0" err="1">
                <a:solidFill>
                  <a:srgbClr val="88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PrintTransformedStrings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(</a:t>
            </a:r>
            <a:r>
              <a:rPr lang="ru-RU" kern="0" dirty="0" err="1">
                <a:solidFill>
                  <a:srgbClr val="00008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strings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, </a:t>
            </a:r>
            <a:r>
              <a:rPr lang="ru-RU" kern="0" dirty="0" err="1">
                <a:solidFill>
                  <a:srgbClr val="88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AddCurlyBrackets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);</a:t>
            </a:r>
            <a:endParaRPr lang="ru-RU" sz="2400" kern="1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 </a:t>
            </a:r>
            <a:r>
              <a:rPr lang="ru-RU" kern="0" dirty="0" err="1">
                <a:solidFill>
                  <a:srgbClr val="88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PrintTransformedStrings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(</a:t>
            </a:r>
            <a:r>
              <a:rPr lang="ru-RU" kern="0" dirty="0" err="1">
                <a:solidFill>
                  <a:srgbClr val="00008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strings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, </a:t>
            </a:r>
            <a:r>
              <a:rPr lang="ru-RU" kern="0" dirty="0" err="1">
                <a:solidFill>
                  <a:srgbClr val="88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AddSquareBrackets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);</a:t>
            </a:r>
            <a:endParaRPr lang="ru-RU" sz="2400" kern="1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}</a:t>
            </a:r>
            <a:endParaRPr lang="ru-RU" sz="2400" kern="1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9EBAA62-923A-42A9-A10D-8AFB6CE48F3E}"/>
              </a:ext>
            </a:extLst>
          </p:cNvPr>
          <p:cNvSpPr/>
          <p:nvPr/>
        </p:nvSpPr>
        <p:spPr>
          <a:xfrm>
            <a:off x="6744072" y="5367760"/>
            <a:ext cx="3240360" cy="64633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ru-RU" dirty="0">
                <a:latin typeface="Consolas" panose="020B0609020204030204" pitchFamily="49" charset="0"/>
              </a:rPr>
              <a:t>{I}, {</a:t>
            </a:r>
            <a:r>
              <a:rPr lang="ru-RU" dirty="0" err="1">
                <a:latin typeface="Consolas" panose="020B0609020204030204" pitchFamily="49" charset="0"/>
              </a:rPr>
              <a:t>love</a:t>
            </a:r>
            <a:r>
              <a:rPr lang="ru-RU" dirty="0">
                <a:latin typeface="Consolas" panose="020B0609020204030204" pitchFamily="49" charset="0"/>
              </a:rPr>
              <a:t>}, {C++}, </a:t>
            </a:r>
          </a:p>
          <a:p>
            <a:r>
              <a:rPr lang="ru-RU" dirty="0">
                <a:latin typeface="Consolas" panose="020B0609020204030204" pitchFamily="49" charset="0"/>
              </a:rPr>
              <a:t>[I], [</a:t>
            </a:r>
            <a:r>
              <a:rPr lang="ru-RU" dirty="0" err="1">
                <a:latin typeface="Consolas" panose="020B0609020204030204" pitchFamily="49" charset="0"/>
              </a:rPr>
              <a:t>love</a:t>
            </a:r>
            <a:r>
              <a:rPr lang="ru-RU" dirty="0">
                <a:latin typeface="Consolas" panose="020B0609020204030204" pitchFamily="49" charset="0"/>
              </a:rPr>
              <a:t>], [C++], </a:t>
            </a:r>
          </a:p>
        </p:txBody>
      </p:sp>
    </p:spTree>
    <p:extLst>
      <p:ext uri="{BB962C8B-B14F-4D97-AF65-F5344CB8AC3E}">
        <p14:creationId xmlns:p14="http://schemas.microsoft.com/office/powerpoint/2010/main" val="484226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C1F69FD-E3E0-444F-A745-BC6E80C10F8E}"/>
              </a:ext>
            </a:extLst>
          </p:cNvPr>
          <p:cNvSpPr/>
          <p:nvPr/>
        </p:nvSpPr>
        <p:spPr>
          <a:xfrm>
            <a:off x="191344" y="-1"/>
            <a:ext cx="11809312" cy="54126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ru-RU" i="1" kern="0" dirty="0" err="1">
                <a:solidFill>
                  <a:srgbClr val="0000FF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string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</a:t>
            </a:r>
            <a:r>
              <a:rPr lang="ru-RU" kern="0" dirty="0" err="1">
                <a:solidFill>
                  <a:srgbClr val="88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UpperCaseWithSquareBrackets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(</a:t>
            </a:r>
            <a:r>
              <a:rPr lang="ru-RU" i="1" kern="0" dirty="0" err="1">
                <a:solidFill>
                  <a:srgbClr val="0000FF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string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</a:t>
            </a:r>
            <a:r>
              <a:rPr lang="ru-RU" kern="0" dirty="0">
                <a:solidFill>
                  <a:srgbClr val="00008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s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) { </a:t>
            </a:r>
            <a:r>
              <a:rPr lang="en-US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//</a:t>
            </a:r>
            <a:r>
              <a:rPr lang="ru-RU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Комбинируем преобразователи вручную</a:t>
            </a:r>
            <a:endParaRPr lang="ru-RU" sz="2400" kern="1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 </a:t>
            </a:r>
            <a:r>
              <a:rPr lang="ru-RU" kern="0" dirty="0" err="1">
                <a:solidFill>
                  <a:srgbClr val="0000FF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return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</a:t>
            </a:r>
            <a:r>
              <a:rPr lang="ru-RU" kern="0" dirty="0" err="1">
                <a:solidFill>
                  <a:srgbClr val="88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AddSquareBrackets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(</a:t>
            </a:r>
            <a:r>
              <a:rPr lang="ru-RU" kern="0" dirty="0" err="1">
                <a:solidFill>
                  <a:srgbClr val="88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ToUpperCase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(</a:t>
            </a:r>
            <a:r>
              <a:rPr lang="ru-RU" i="1" kern="0" dirty="0" err="1">
                <a:solidFill>
                  <a:srgbClr val="00008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move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(</a:t>
            </a:r>
            <a:r>
              <a:rPr lang="ru-RU" kern="0" dirty="0">
                <a:solidFill>
                  <a:srgbClr val="00008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s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)));</a:t>
            </a:r>
            <a:endParaRPr lang="ru-RU" sz="2400" kern="1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}</a:t>
            </a:r>
            <a:endParaRPr lang="ru-RU" sz="2400" kern="1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 </a:t>
            </a:r>
            <a:endParaRPr lang="ru-RU" sz="2400" kern="1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ru-RU" i="1" kern="0" dirty="0" err="1">
                <a:solidFill>
                  <a:srgbClr val="0000FF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string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</a:t>
            </a:r>
            <a:r>
              <a:rPr lang="ru-RU" kern="0" dirty="0" err="1">
                <a:solidFill>
                  <a:srgbClr val="88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SquareBracketsWithinCurlyBrackets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(</a:t>
            </a:r>
            <a:r>
              <a:rPr lang="ru-RU" i="1" kern="0" dirty="0" err="1">
                <a:solidFill>
                  <a:srgbClr val="0000FF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string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</a:t>
            </a:r>
            <a:r>
              <a:rPr lang="ru-RU" kern="0" dirty="0">
                <a:solidFill>
                  <a:srgbClr val="00008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s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) {</a:t>
            </a:r>
            <a:endParaRPr lang="ru-RU" sz="2400" kern="1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 </a:t>
            </a:r>
            <a:r>
              <a:rPr lang="ru-RU" kern="0" dirty="0" err="1">
                <a:solidFill>
                  <a:srgbClr val="0000FF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return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</a:t>
            </a:r>
            <a:r>
              <a:rPr lang="ru-RU" kern="0" dirty="0" err="1">
                <a:solidFill>
                  <a:srgbClr val="88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AddCurlyBrackets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(</a:t>
            </a:r>
            <a:r>
              <a:rPr lang="ru-RU" kern="0" dirty="0" err="1">
                <a:solidFill>
                  <a:srgbClr val="88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AddSquareBrackets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(</a:t>
            </a:r>
            <a:r>
              <a:rPr lang="ru-RU" i="1" kern="0" dirty="0" err="1">
                <a:solidFill>
                  <a:srgbClr val="00008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move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(</a:t>
            </a:r>
            <a:r>
              <a:rPr lang="ru-RU" kern="0" dirty="0">
                <a:solidFill>
                  <a:srgbClr val="00008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s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)));</a:t>
            </a:r>
            <a:endParaRPr lang="ru-RU" sz="2400" kern="1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}</a:t>
            </a:r>
            <a:endParaRPr lang="ru-RU" sz="2400" kern="1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 </a:t>
            </a:r>
            <a:endParaRPr lang="ru-RU" sz="2400" kern="1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ru-RU" i="1" kern="0" dirty="0" err="1">
                <a:solidFill>
                  <a:srgbClr val="0000FF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string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</a:t>
            </a:r>
            <a:r>
              <a:rPr lang="ru-RU" kern="0" dirty="0" err="1">
                <a:solidFill>
                  <a:srgbClr val="88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CurlyBracketsWithinSquareBrackets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(</a:t>
            </a:r>
            <a:r>
              <a:rPr lang="ru-RU" i="1" kern="0" dirty="0" err="1">
                <a:solidFill>
                  <a:srgbClr val="0000FF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string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</a:t>
            </a:r>
            <a:r>
              <a:rPr lang="ru-RU" kern="0" dirty="0">
                <a:solidFill>
                  <a:srgbClr val="00008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s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) {</a:t>
            </a:r>
            <a:endParaRPr lang="ru-RU" sz="2400" kern="1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 </a:t>
            </a:r>
            <a:r>
              <a:rPr lang="ru-RU" kern="0" dirty="0" err="1">
                <a:solidFill>
                  <a:srgbClr val="0000FF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return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</a:t>
            </a:r>
            <a:r>
              <a:rPr lang="ru-RU" kern="0" dirty="0" err="1">
                <a:solidFill>
                  <a:srgbClr val="88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AddSquareBrackets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(</a:t>
            </a:r>
            <a:r>
              <a:rPr lang="ru-RU" kern="0" dirty="0" err="1">
                <a:solidFill>
                  <a:srgbClr val="88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AddCurlyBrackets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(</a:t>
            </a:r>
            <a:r>
              <a:rPr lang="ru-RU" i="1" kern="0" dirty="0" err="1">
                <a:solidFill>
                  <a:srgbClr val="00008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move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(</a:t>
            </a:r>
            <a:r>
              <a:rPr lang="ru-RU" kern="0" dirty="0">
                <a:solidFill>
                  <a:srgbClr val="00008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s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)));</a:t>
            </a:r>
            <a:endParaRPr lang="ru-RU" sz="2400" kern="1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}</a:t>
            </a:r>
            <a:endParaRPr lang="ru-RU" sz="2400" kern="1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 </a:t>
            </a:r>
            <a:endParaRPr lang="ru-RU" sz="2400" kern="1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ru-RU" kern="0" dirty="0" err="1">
                <a:solidFill>
                  <a:srgbClr val="0000FF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int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</a:t>
            </a:r>
            <a:r>
              <a:rPr lang="ru-RU" kern="0" dirty="0" err="1">
                <a:solidFill>
                  <a:srgbClr val="88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main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() {</a:t>
            </a:r>
            <a:endParaRPr lang="ru-RU" sz="2400" kern="1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 </a:t>
            </a:r>
            <a:r>
              <a:rPr lang="ru-RU" kern="0" dirty="0" err="1">
                <a:solidFill>
                  <a:srgbClr val="88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PrintTransformedStrings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(</a:t>
            </a:r>
            <a:r>
              <a:rPr lang="ru-RU" kern="0" dirty="0" err="1">
                <a:solidFill>
                  <a:srgbClr val="00008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strings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, </a:t>
            </a:r>
            <a:r>
              <a:rPr lang="ru-RU" kern="0" dirty="0" err="1">
                <a:solidFill>
                  <a:srgbClr val="88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UpperCaseWithSquareBrackets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);</a:t>
            </a:r>
            <a:endParaRPr lang="ru-RU" sz="2400" kern="1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 </a:t>
            </a:r>
            <a:r>
              <a:rPr lang="ru-RU" kern="0" dirty="0" err="1">
                <a:solidFill>
                  <a:srgbClr val="88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PrintTransformedStrings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(</a:t>
            </a:r>
            <a:r>
              <a:rPr lang="ru-RU" kern="0" dirty="0" err="1">
                <a:solidFill>
                  <a:srgbClr val="00008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strings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,</a:t>
            </a:r>
            <a:r>
              <a:rPr lang="en-US" kern="0" dirty="0">
                <a:solidFill>
                  <a:srgbClr val="88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</a:t>
            </a:r>
            <a:r>
              <a:rPr lang="ru-RU" kern="0" dirty="0" err="1">
                <a:solidFill>
                  <a:srgbClr val="88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SquareBracketsWithinCurlyBrackets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);</a:t>
            </a:r>
            <a:endParaRPr lang="ru-RU" sz="2400" kern="1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 </a:t>
            </a:r>
            <a:r>
              <a:rPr lang="ru-RU" kern="0" dirty="0" err="1">
                <a:solidFill>
                  <a:srgbClr val="88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PrintTransformedStrings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(</a:t>
            </a:r>
            <a:r>
              <a:rPr lang="ru-RU" kern="0" dirty="0" err="1">
                <a:solidFill>
                  <a:srgbClr val="00008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strings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, </a:t>
            </a:r>
            <a:r>
              <a:rPr lang="ru-RU" kern="0" dirty="0" err="1">
                <a:solidFill>
                  <a:srgbClr val="88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CurlyBracketsWithinSquareBrackets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);</a:t>
            </a:r>
            <a:endParaRPr lang="ru-RU" sz="2400" kern="1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 </a:t>
            </a:r>
            <a:r>
              <a:rPr lang="ru-RU" kern="0" dirty="0">
                <a:solidFill>
                  <a:srgbClr val="008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// ???? OMG !!!!</a:t>
            </a:r>
            <a:endParaRPr lang="ru-RU" sz="2400" kern="1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}</a:t>
            </a:r>
            <a:endParaRPr lang="ru-RU" sz="2400" kern="1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1CD359F-D7C8-48D4-9464-6A1C47B588B9}"/>
              </a:ext>
            </a:extLst>
          </p:cNvPr>
          <p:cNvSpPr/>
          <p:nvPr/>
        </p:nvSpPr>
        <p:spPr>
          <a:xfrm>
            <a:off x="5807968" y="5805264"/>
            <a:ext cx="4572000" cy="92333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r>
              <a:rPr lang="ru-RU" dirty="0">
                <a:latin typeface="Consolas" panose="020B0609020204030204" pitchFamily="49" charset="0"/>
              </a:rPr>
              <a:t>[I], [LOVE], [C++], </a:t>
            </a:r>
          </a:p>
          <a:p>
            <a:r>
              <a:rPr lang="ru-RU" dirty="0">
                <a:latin typeface="Consolas" panose="020B0609020204030204" pitchFamily="49" charset="0"/>
              </a:rPr>
              <a:t>{[I]}, {[</a:t>
            </a:r>
            <a:r>
              <a:rPr lang="ru-RU" dirty="0" err="1">
                <a:latin typeface="Consolas" panose="020B0609020204030204" pitchFamily="49" charset="0"/>
              </a:rPr>
              <a:t>love</a:t>
            </a:r>
            <a:r>
              <a:rPr lang="ru-RU" dirty="0">
                <a:latin typeface="Consolas" panose="020B0609020204030204" pitchFamily="49" charset="0"/>
              </a:rPr>
              <a:t>]}, {[C++]}, </a:t>
            </a:r>
          </a:p>
          <a:p>
            <a:r>
              <a:rPr lang="ru-RU" dirty="0">
                <a:latin typeface="Consolas" panose="020B0609020204030204" pitchFamily="49" charset="0"/>
              </a:rPr>
              <a:t>[{I}], [{</a:t>
            </a:r>
            <a:r>
              <a:rPr lang="ru-RU" dirty="0" err="1">
                <a:latin typeface="Consolas" panose="020B0609020204030204" pitchFamily="49" charset="0"/>
              </a:rPr>
              <a:t>love</a:t>
            </a:r>
            <a:r>
              <a:rPr lang="ru-RU" dirty="0">
                <a:latin typeface="Consolas" panose="020B0609020204030204" pitchFamily="49" charset="0"/>
              </a:rPr>
              <a:t>}], [{C++}], </a:t>
            </a:r>
          </a:p>
        </p:txBody>
      </p:sp>
    </p:spTree>
    <p:extLst>
      <p:ext uri="{BB962C8B-B14F-4D97-AF65-F5344CB8AC3E}">
        <p14:creationId xmlns:p14="http://schemas.microsoft.com/office/powerpoint/2010/main" val="208754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B9DF5E0-69F4-4033-BE9F-76106501C84B}"/>
              </a:ext>
            </a:extLst>
          </p:cNvPr>
          <p:cNvSpPr/>
          <p:nvPr/>
        </p:nvSpPr>
        <p:spPr>
          <a:xfrm>
            <a:off x="623392" y="116634"/>
            <a:ext cx="11017224" cy="18562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ru-RU" kern="0" dirty="0" err="1">
                <a:solidFill>
                  <a:srgbClr val="0000FF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StringTransformer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</a:t>
            </a:r>
            <a:r>
              <a:rPr lang="ru-RU" kern="0" dirty="0" err="1">
                <a:solidFill>
                  <a:srgbClr val="88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Decorate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(</a:t>
            </a:r>
            <a:r>
              <a:rPr lang="ru-RU" kern="0" dirty="0" err="1">
                <a:solidFill>
                  <a:srgbClr val="0000FF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StringTransformer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</a:t>
            </a:r>
            <a:r>
              <a:rPr lang="ru-RU" kern="0" dirty="0">
                <a:solidFill>
                  <a:srgbClr val="00008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t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, </a:t>
            </a:r>
            <a:r>
              <a:rPr lang="ru-RU" kern="0" dirty="0" err="1">
                <a:solidFill>
                  <a:srgbClr val="0000FF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StringTransformer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</a:t>
            </a:r>
            <a:r>
              <a:rPr lang="ru-RU" kern="0" dirty="0">
                <a:solidFill>
                  <a:srgbClr val="00008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d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)</a:t>
            </a:r>
            <a:endParaRPr lang="ru-RU" sz="2400" kern="1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{</a:t>
            </a:r>
            <a:endParaRPr lang="ru-RU" sz="2400" kern="1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 </a:t>
            </a:r>
            <a:r>
              <a:rPr lang="ru-RU" kern="0" dirty="0" err="1">
                <a:solidFill>
                  <a:srgbClr val="0000FF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return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[</a:t>
            </a:r>
            <a:r>
              <a:rPr lang="ru-RU" kern="0" dirty="0">
                <a:solidFill>
                  <a:srgbClr val="00008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t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= </a:t>
            </a:r>
            <a:r>
              <a:rPr lang="ru-RU" i="1" kern="0" dirty="0" err="1">
                <a:solidFill>
                  <a:srgbClr val="00008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move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(</a:t>
            </a:r>
            <a:r>
              <a:rPr lang="ru-RU" kern="0" dirty="0">
                <a:solidFill>
                  <a:srgbClr val="00008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t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), </a:t>
            </a:r>
            <a:r>
              <a:rPr lang="ru-RU" kern="0" dirty="0">
                <a:solidFill>
                  <a:srgbClr val="00008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d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= </a:t>
            </a:r>
            <a:r>
              <a:rPr lang="ru-RU" i="1" kern="0" dirty="0" err="1">
                <a:solidFill>
                  <a:srgbClr val="00008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move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(</a:t>
            </a:r>
            <a:r>
              <a:rPr lang="ru-RU" kern="0" dirty="0">
                <a:solidFill>
                  <a:srgbClr val="00008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d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)](</a:t>
            </a:r>
            <a:r>
              <a:rPr lang="ru-RU" kern="0" dirty="0" err="1">
                <a:solidFill>
                  <a:srgbClr val="0000FF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auto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&amp;&amp; </a:t>
            </a:r>
            <a:r>
              <a:rPr lang="ru-RU" kern="0" dirty="0">
                <a:solidFill>
                  <a:srgbClr val="00008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s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) {</a:t>
            </a:r>
            <a:endParaRPr lang="ru-RU" sz="2400" kern="1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   </a:t>
            </a:r>
            <a:r>
              <a:rPr lang="ru-RU" kern="0" dirty="0" err="1">
                <a:solidFill>
                  <a:srgbClr val="0000FF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return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</a:t>
            </a:r>
            <a:r>
              <a:rPr lang="ru-RU" kern="0" dirty="0">
                <a:solidFill>
                  <a:srgbClr val="00008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d</a:t>
            </a:r>
            <a:r>
              <a:rPr lang="ru-RU" kern="0" dirty="0">
                <a:solidFill>
                  <a:srgbClr val="00808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(</a:t>
            </a:r>
            <a:r>
              <a:rPr lang="ru-RU" kern="0" dirty="0">
                <a:solidFill>
                  <a:srgbClr val="00008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t</a:t>
            </a:r>
            <a:r>
              <a:rPr lang="ru-RU" kern="0" dirty="0">
                <a:solidFill>
                  <a:srgbClr val="00808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(</a:t>
            </a:r>
            <a:r>
              <a:rPr lang="ru-RU" i="1" kern="0" dirty="0" err="1">
                <a:solidFill>
                  <a:srgbClr val="88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forward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&lt;</a:t>
            </a:r>
            <a:r>
              <a:rPr lang="ru-RU" kern="0" dirty="0" err="1">
                <a:solidFill>
                  <a:srgbClr val="0000FF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decltype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(</a:t>
            </a:r>
            <a:r>
              <a:rPr lang="ru-RU" kern="0" dirty="0">
                <a:solidFill>
                  <a:srgbClr val="00008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s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)&gt;(</a:t>
            </a:r>
            <a:r>
              <a:rPr lang="ru-RU" kern="0" dirty="0">
                <a:solidFill>
                  <a:srgbClr val="00008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s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)</a:t>
            </a:r>
            <a:r>
              <a:rPr lang="ru-RU" kern="0" dirty="0">
                <a:solidFill>
                  <a:srgbClr val="00808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))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;</a:t>
            </a:r>
            <a:endParaRPr lang="ru-RU" sz="2400" kern="1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 };</a:t>
            </a:r>
            <a:endParaRPr lang="ru-RU" sz="2400" kern="1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}</a:t>
            </a:r>
            <a:endParaRPr lang="ru-RU" sz="2400" kern="1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CCB59C6-6133-422B-B017-D9111DBCF832}"/>
              </a:ext>
            </a:extLst>
          </p:cNvPr>
          <p:cNvSpPr/>
          <p:nvPr/>
        </p:nvSpPr>
        <p:spPr>
          <a:xfrm>
            <a:off x="623392" y="2996952"/>
            <a:ext cx="11017224" cy="19550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ru-RU" kern="0" dirty="0" err="1">
                <a:solidFill>
                  <a:srgbClr val="0000FF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int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</a:t>
            </a:r>
            <a:r>
              <a:rPr lang="ru-RU" kern="0" dirty="0" err="1">
                <a:solidFill>
                  <a:srgbClr val="88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main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()</a:t>
            </a:r>
            <a:endParaRPr lang="ru-RU" sz="2400" kern="100" dirty="0">
              <a:latin typeface="Cascadia Mono" panose="020B0609020000020004" pitchFamily="49" charset="0"/>
              <a:ea typeface="Yu Mincho" panose="02020400000000000000" pitchFamily="18" charset="-128"/>
              <a:cs typeface="Cascadia Mono" panose="020B0609020000020004" pitchFamily="49" charset="0"/>
            </a:endParaRPr>
          </a:p>
          <a:p>
            <a:pPr>
              <a:lnSpc>
                <a:spcPct val="107000"/>
              </a:lnSpc>
            </a:pP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{</a:t>
            </a:r>
          </a:p>
          <a:p>
            <a:pPr>
              <a:lnSpc>
                <a:spcPct val="107000"/>
              </a:lnSpc>
            </a:pPr>
            <a:r>
              <a:rPr lang="en-US" sz="2400" kern="0" dirty="0">
                <a:solidFill>
                  <a:srgbClr val="88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</a:t>
            </a:r>
            <a:r>
              <a:rPr lang="ru-RU" sz="2400" kern="0" dirty="0">
                <a:solidFill>
                  <a:srgbClr val="88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</a:t>
            </a:r>
            <a:r>
              <a:rPr lang="ru-RU" sz="2400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…</a:t>
            </a:r>
            <a:endParaRPr lang="ru-RU" sz="2400" kern="100" dirty="0">
              <a:latin typeface="Cascadia Mono" panose="020B0609020000020004" pitchFamily="49" charset="0"/>
              <a:ea typeface="Yu Mincho" panose="02020400000000000000" pitchFamily="18" charset="-128"/>
              <a:cs typeface="Cascadia Mono" panose="020B0609020000020004" pitchFamily="49" charset="0"/>
            </a:endParaRPr>
          </a:p>
          <a:p>
            <a:pPr>
              <a:lnSpc>
                <a:spcPct val="107000"/>
              </a:lnSpc>
            </a:pPr>
            <a:r>
              <a:rPr lang="ru-RU" kern="0" dirty="0">
                <a:solidFill>
                  <a:srgbClr val="88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 </a:t>
            </a:r>
            <a:r>
              <a:rPr lang="ru-RU" kern="0" dirty="0" err="1">
                <a:solidFill>
                  <a:srgbClr val="88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PrintTransformedStrings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(</a:t>
            </a:r>
          </a:p>
          <a:p>
            <a:pPr>
              <a:lnSpc>
                <a:spcPct val="107000"/>
              </a:lnSpc>
            </a:pP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   </a:t>
            </a:r>
            <a:r>
              <a:rPr lang="ru-RU" kern="0" dirty="0" err="1">
                <a:solidFill>
                  <a:srgbClr val="00008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strings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, </a:t>
            </a:r>
            <a:r>
              <a:rPr lang="ru-RU" kern="0" dirty="0" err="1">
                <a:solidFill>
                  <a:srgbClr val="88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Decorate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(</a:t>
            </a:r>
            <a:r>
              <a:rPr lang="ru-RU" kern="0" dirty="0" err="1">
                <a:solidFill>
                  <a:srgbClr val="88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ToUpperCase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, </a:t>
            </a:r>
            <a:r>
              <a:rPr lang="ru-RU" kern="0" dirty="0" err="1">
                <a:solidFill>
                  <a:srgbClr val="88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AddSquareBrackets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));</a:t>
            </a:r>
            <a:endParaRPr lang="ru-RU" sz="2400" kern="100" dirty="0">
              <a:latin typeface="Cascadia Mono" panose="020B0609020000020004" pitchFamily="49" charset="0"/>
              <a:ea typeface="Yu Mincho" panose="02020400000000000000" pitchFamily="18" charset="-128"/>
              <a:cs typeface="Cascadia Mono" panose="020B0609020000020004" pitchFamily="49" charset="0"/>
            </a:endParaRPr>
          </a:p>
          <a:p>
            <a:pPr>
              <a:lnSpc>
                <a:spcPct val="107000"/>
              </a:lnSpc>
            </a:pP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}</a:t>
            </a:r>
            <a:endParaRPr lang="ru-RU" sz="2400" kern="100" dirty="0">
              <a:latin typeface="Cascadia Mono" panose="020B0609020000020004" pitchFamily="49" charset="0"/>
              <a:ea typeface="Yu Mincho" panose="02020400000000000000" pitchFamily="18" charset="-128"/>
              <a:cs typeface="Cascadia Mono" panose="020B0609020000020004" pitchFamily="49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30BAFB3-EABC-4F0F-9DDD-7AE2AD671CC2}"/>
              </a:ext>
            </a:extLst>
          </p:cNvPr>
          <p:cNvSpPr/>
          <p:nvPr/>
        </p:nvSpPr>
        <p:spPr>
          <a:xfrm>
            <a:off x="767408" y="4941168"/>
            <a:ext cx="2717411" cy="3693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ru-RU" dirty="0">
                <a:latin typeface="Consolas" panose="020B0609020204030204" pitchFamily="49" charset="0"/>
              </a:rPr>
              <a:t>[I], [LOVE], [C++], </a:t>
            </a:r>
          </a:p>
        </p:txBody>
      </p:sp>
    </p:spTree>
    <p:extLst>
      <p:ext uri="{BB962C8B-B14F-4D97-AF65-F5344CB8AC3E}">
        <p14:creationId xmlns:p14="http://schemas.microsoft.com/office/powerpoint/2010/main" val="4039296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Базовые типы напитков</a:t>
            </a: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4222" y="1456056"/>
            <a:ext cx="1045868" cy="10392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4430" y="2936029"/>
            <a:ext cx="1397046" cy="8340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4554" y="3353028"/>
            <a:ext cx="764172" cy="9869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7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5489896"/>
            <a:ext cx="819241" cy="6728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8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7478" y="5301208"/>
            <a:ext cx="654000" cy="10502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1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2381" y="3765207"/>
            <a:ext cx="939443" cy="7350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35982" y="1940771"/>
            <a:ext cx="7940401" cy="434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9145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C0C2C2C-64C1-46E2-B95F-A3374CE1C390}"/>
              </a:ext>
            </a:extLst>
          </p:cNvPr>
          <p:cNvSpPr/>
          <p:nvPr/>
        </p:nvSpPr>
        <p:spPr>
          <a:xfrm>
            <a:off x="1524000" y="1"/>
            <a:ext cx="9036496" cy="65980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ru-RU" kern="0" dirty="0" err="1">
                <a:solidFill>
                  <a:srgbClr val="0000FF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struct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</a:t>
            </a:r>
            <a:r>
              <a:rPr lang="ru-RU" kern="0" dirty="0" err="1">
                <a:solidFill>
                  <a:srgbClr val="0000FF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StringDecorator_T</a:t>
            </a:r>
            <a:r>
              <a:rPr lang="ru-RU" kern="0" dirty="0">
                <a:solidFill>
                  <a:srgbClr val="0000FF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{ };</a:t>
            </a:r>
            <a:endParaRPr lang="ru-RU" sz="2400" kern="1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ru-RU" kern="0" dirty="0" err="1">
                <a:solidFill>
                  <a:srgbClr val="0000FF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constexpr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</a:t>
            </a:r>
            <a:r>
              <a:rPr lang="ru-RU" kern="0" dirty="0" err="1">
                <a:solidFill>
                  <a:srgbClr val="0000FF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StringDecorator_T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</a:t>
            </a:r>
            <a:r>
              <a:rPr lang="ru-RU" kern="0" dirty="0" err="1">
                <a:solidFill>
                  <a:srgbClr val="0000FF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Decor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{};</a:t>
            </a:r>
            <a:endParaRPr lang="ru-RU" sz="2400" kern="1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 </a:t>
            </a:r>
            <a:endParaRPr lang="ru-RU" sz="2400" kern="1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ru-RU" kern="0" dirty="0" err="1">
                <a:solidFill>
                  <a:srgbClr val="0000FF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StringTransformer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</a:t>
            </a:r>
            <a:r>
              <a:rPr lang="ru-RU" kern="0" dirty="0" err="1">
                <a:solidFill>
                  <a:srgbClr val="00808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operator</a:t>
            </a:r>
            <a:r>
              <a:rPr lang="ru-RU" kern="0" dirty="0">
                <a:solidFill>
                  <a:srgbClr val="00808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|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(</a:t>
            </a:r>
            <a:r>
              <a:rPr lang="ru-RU" kern="0" dirty="0" err="1">
                <a:solidFill>
                  <a:srgbClr val="0000FF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StringDecorator_T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</a:t>
            </a:r>
            <a:r>
              <a:rPr lang="ru-RU" kern="0" dirty="0">
                <a:solidFill>
                  <a:srgbClr val="00008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t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,</a:t>
            </a:r>
          </a:p>
          <a:p>
            <a:pPr>
              <a:lnSpc>
                <a:spcPct val="107000"/>
              </a:lnSpc>
            </a:pP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                          </a:t>
            </a:r>
            <a:r>
              <a:rPr lang="ru-RU" kern="0" dirty="0" err="1">
                <a:solidFill>
                  <a:srgbClr val="0000FF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StringTransformer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</a:t>
            </a:r>
            <a:r>
              <a:rPr lang="ru-RU" kern="0" dirty="0">
                <a:solidFill>
                  <a:srgbClr val="00008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d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) {</a:t>
            </a:r>
            <a:endParaRPr lang="ru-RU" sz="2400" kern="1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 </a:t>
            </a:r>
            <a:r>
              <a:rPr lang="ru-RU" kern="0" dirty="0" err="1">
                <a:solidFill>
                  <a:srgbClr val="0000FF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return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</a:t>
            </a:r>
            <a:r>
              <a:rPr lang="ru-RU" i="1" kern="0" dirty="0" err="1">
                <a:solidFill>
                  <a:srgbClr val="00008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move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(</a:t>
            </a:r>
            <a:r>
              <a:rPr lang="ru-RU" kern="0" dirty="0">
                <a:solidFill>
                  <a:srgbClr val="00008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d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);</a:t>
            </a:r>
            <a:endParaRPr lang="ru-RU" sz="2400" kern="1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}</a:t>
            </a:r>
            <a:endParaRPr lang="ru-RU" sz="2400" kern="1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 </a:t>
            </a:r>
            <a:endParaRPr lang="ru-RU" sz="2400" kern="1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ru-RU" kern="0" dirty="0" err="1">
                <a:solidFill>
                  <a:srgbClr val="0000FF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StringTransformer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</a:t>
            </a:r>
            <a:r>
              <a:rPr lang="ru-RU" kern="0" dirty="0" err="1">
                <a:solidFill>
                  <a:srgbClr val="00808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operator</a:t>
            </a:r>
            <a:r>
              <a:rPr lang="ru-RU" kern="0" dirty="0">
                <a:solidFill>
                  <a:srgbClr val="00808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|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(</a:t>
            </a:r>
            <a:r>
              <a:rPr lang="ru-RU" kern="0" dirty="0" err="1">
                <a:solidFill>
                  <a:srgbClr val="0000FF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StringTransformer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</a:t>
            </a:r>
            <a:r>
              <a:rPr lang="ru-RU" kern="0" dirty="0">
                <a:solidFill>
                  <a:srgbClr val="00008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t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,</a:t>
            </a:r>
          </a:p>
          <a:p>
            <a:pPr>
              <a:lnSpc>
                <a:spcPct val="107000"/>
              </a:lnSpc>
            </a:pP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                           </a:t>
            </a:r>
            <a:r>
              <a:rPr lang="ru-RU" kern="0" dirty="0" err="1">
                <a:solidFill>
                  <a:srgbClr val="0000FF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StringTransformer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</a:t>
            </a:r>
            <a:r>
              <a:rPr lang="ru-RU" kern="0" dirty="0">
                <a:solidFill>
                  <a:srgbClr val="00008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d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) {</a:t>
            </a:r>
            <a:endParaRPr lang="ru-RU" sz="2400" kern="1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 </a:t>
            </a:r>
            <a:r>
              <a:rPr lang="ru-RU" kern="0" dirty="0" err="1">
                <a:solidFill>
                  <a:srgbClr val="0000FF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return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</a:t>
            </a:r>
            <a:r>
              <a:rPr lang="ru-RU" kern="0" dirty="0" err="1">
                <a:solidFill>
                  <a:srgbClr val="88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Decorate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(</a:t>
            </a:r>
            <a:r>
              <a:rPr lang="ru-RU" kern="0" dirty="0">
                <a:solidFill>
                  <a:srgbClr val="00008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t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, </a:t>
            </a:r>
            <a:r>
              <a:rPr lang="ru-RU" kern="0" dirty="0">
                <a:solidFill>
                  <a:srgbClr val="00008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d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);</a:t>
            </a:r>
            <a:endParaRPr lang="ru-RU" sz="2400" kern="1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}</a:t>
            </a:r>
            <a:endParaRPr lang="ru-RU" sz="2400" kern="1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 </a:t>
            </a:r>
            <a:endParaRPr lang="ru-RU" sz="2400" kern="1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ru-RU" kern="0" dirty="0" err="1">
                <a:solidFill>
                  <a:srgbClr val="0000FF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int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</a:t>
            </a:r>
            <a:r>
              <a:rPr lang="ru-RU" kern="0" dirty="0" err="1">
                <a:solidFill>
                  <a:srgbClr val="88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main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()</a:t>
            </a:r>
            <a:endParaRPr lang="ru-RU" sz="2400" kern="1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{</a:t>
            </a:r>
            <a:endParaRPr lang="ru-RU" sz="2400" kern="1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 </a:t>
            </a:r>
            <a:r>
              <a:rPr lang="ru-RU" kern="0" dirty="0" err="1">
                <a:solidFill>
                  <a:srgbClr val="0000FF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using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</a:t>
            </a:r>
            <a:r>
              <a:rPr lang="ru-RU" kern="0" dirty="0" err="1">
                <a:solidFill>
                  <a:srgbClr val="0000FF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namespace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</a:t>
            </a:r>
            <a:r>
              <a:rPr lang="ru-RU" i="1" kern="0" dirty="0" err="1">
                <a:solidFill>
                  <a:srgbClr val="0000FF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literals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;</a:t>
            </a:r>
            <a:endParaRPr lang="ru-RU" sz="2400" kern="1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 </a:t>
            </a:r>
            <a:endParaRPr lang="ru-RU" sz="2400" kern="1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 </a:t>
            </a:r>
            <a:r>
              <a:rPr lang="ru-RU" kern="0" dirty="0" err="1">
                <a:solidFill>
                  <a:srgbClr val="0000FF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auto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</a:t>
            </a:r>
            <a:r>
              <a:rPr lang="ru-RU" kern="0" dirty="0" err="1">
                <a:solidFill>
                  <a:srgbClr val="00008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strings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= </a:t>
            </a:r>
            <a:r>
              <a:rPr lang="ru-RU" i="1" kern="0" dirty="0" err="1">
                <a:solidFill>
                  <a:srgbClr val="0000FF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vector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{ </a:t>
            </a:r>
            <a:r>
              <a:rPr lang="ru-RU" kern="0" dirty="0">
                <a:solidFill>
                  <a:srgbClr val="A31515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"</a:t>
            </a:r>
            <a:r>
              <a:rPr lang="ru-RU" kern="0" dirty="0" err="1">
                <a:solidFill>
                  <a:srgbClr val="A31515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I"s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, </a:t>
            </a:r>
            <a:r>
              <a:rPr lang="ru-RU" kern="0" dirty="0">
                <a:solidFill>
                  <a:srgbClr val="A31515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"</a:t>
            </a:r>
            <a:r>
              <a:rPr lang="ru-RU" kern="0" dirty="0" err="1">
                <a:solidFill>
                  <a:srgbClr val="A31515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love"s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, </a:t>
            </a:r>
            <a:r>
              <a:rPr lang="ru-RU" kern="0" dirty="0">
                <a:solidFill>
                  <a:srgbClr val="A31515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"C++"s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};</a:t>
            </a:r>
            <a:endParaRPr lang="ru-RU" sz="2400" kern="1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 </a:t>
            </a:r>
            <a:endParaRPr lang="ru-RU" sz="2400" kern="1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ru-RU" kern="0" dirty="0">
                <a:solidFill>
                  <a:srgbClr val="88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 </a:t>
            </a:r>
            <a:r>
              <a:rPr lang="ru-RU" kern="0" dirty="0" err="1">
                <a:solidFill>
                  <a:srgbClr val="88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PrintTransformedStrings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(</a:t>
            </a:r>
            <a:r>
              <a:rPr lang="ru-RU" kern="0" dirty="0" err="1">
                <a:solidFill>
                  <a:srgbClr val="00008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strings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,</a:t>
            </a:r>
          </a:p>
          <a:p>
            <a:pPr>
              <a:lnSpc>
                <a:spcPct val="107000"/>
              </a:lnSpc>
            </a:pP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   </a:t>
            </a:r>
            <a:r>
              <a:rPr lang="ru-RU" kern="0" dirty="0" err="1">
                <a:solidFill>
                  <a:srgbClr val="0000FF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Decor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</a:t>
            </a:r>
            <a:r>
              <a:rPr lang="ru-RU" kern="0" dirty="0">
                <a:solidFill>
                  <a:srgbClr val="00808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|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</a:t>
            </a:r>
            <a:r>
              <a:rPr lang="ru-RU" kern="0" dirty="0" err="1">
                <a:solidFill>
                  <a:srgbClr val="88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ToUpperCase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</a:t>
            </a:r>
            <a:r>
              <a:rPr lang="ru-RU" kern="0" dirty="0">
                <a:solidFill>
                  <a:srgbClr val="00808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|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</a:t>
            </a:r>
            <a:r>
              <a:rPr lang="ru-RU" kern="0" dirty="0" err="1">
                <a:solidFill>
                  <a:srgbClr val="88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AddSquareBrackets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</a:t>
            </a:r>
            <a:r>
              <a:rPr lang="ru-RU" kern="0" dirty="0">
                <a:solidFill>
                  <a:srgbClr val="00808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|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</a:t>
            </a:r>
            <a:r>
              <a:rPr lang="ru-RU" kern="0" dirty="0" err="1">
                <a:solidFill>
                  <a:srgbClr val="88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AddCurlyBrackets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);</a:t>
            </a:r>
            <a:endParaRPr lang="ru-RU" sz="2400" kern="1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}</a:t>
            </a:r>
            <a:endParaRPr lang="ru-RU" sz="2400" kern="1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12FC41A-FF49-4E08-90E4-4B2FE2F4B9E8}"/>
              </a:ext>
            </a:extLst>
          </p:cNvPr>
          <p:cNvSpPr/>
          <p:nvPr/>
        </p:nvSpPr>
        <p:spPr>
          <a:xfrm>
            <a:off x="6528048" y="6454883"/>
            <a:ext cx="3477234" cy="3693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ru-RU" dirty="0">
                <a:latin typeface="Consolas" panose="020B0609020204030204" pitchFamily="49" charset="0"/>
              </a:rPr>
              <a:t>{[I]}, {[LOVE]}, {[C++]}, </a:t>
            </a:r>
          </a:p>
        </p:txBody>
      </p:sp>
    </p:spTree>
    <p:extLst>
      <p:ext uri="{BB962C8B-B14F-4D97-AF65-F5344CB8AC3E}">
        <p14:creationId xmlns:p14="http://schemas.microsoft.com/office/powerpoint/2010/main" val="2148705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Пример – авторизация </a:t>
            </a:r>
            <a:r>
              <a:rPr lang="en-US" dirty="0"/>
              <a:t>HTTP</a:t>
            </a:r>
            <a:r>
              <a:rPr lang="ru-RU" dirty="0"/>
              <a:t> запросов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1254C95-55B0-4A9C-BD73-73EC0311F0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591506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4056" y="404666"/>
            <a:ext cx="8843890" cy="6048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7372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713" y="221024"/>
            <a:ext cx="10084848" cy="6413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0296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482" y="172576"/>
            <a:ext cx="10327644" cy="6496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3223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0D2E8137-766D-4163-9101-87C63106BE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75" y="180975"/>
            <a:ext cx="10687050" cy="6496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14364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Вопросы?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732854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Примерная реализация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623392" y="1484785"/>
            <a:ext cx="4032448" cy="53887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261938">
              <a:lnSpc>
                <a:spcPct val="115000"/>
              </a:lnSpc>
            </a:pPr>
            <a:r>
              <a:rPr lang="en-US" sz="12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class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200" dirty="0" err="1">
                <a:solidFill>
                  <a:srgbClr val="2B91AF"/>
                </a:solidFill>
                <a:latin typeface="Consolas"/>
                <a:ea typeface="Calibri"/>
                <a:cs typeface="Times New Roman"/>
              </a:rPr>
              <a:t>IBeverage</a:t>
            </a:r>
            <a:endParaRPr lang="ru-RU" sz="1200" dirty="0">
              <a:ea typeface="Calibri"/>
              <a:cs typeface="Times New Roman"/>
            </a:endParaRPr>
          </a:p>
          <a:p>
            <a:pPr defTabSz="261938"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{</a:t>
            </a:r>
            <a:endParaRPr lang="ru-RU" sz="1200" dirty="0">
              <a:ea typeface="Calibri"/>
              <a:cs typeface="Times New Roman"/>
            </a:endParaRPr>
          </a:p>
          <a:p>
            <a:pPr defTabSz="261938">
              <a:lnSpc>
                <a:spcPct val="115000"/>
              </a:lnSpc>
            </a:pPr>
            <a:r>
              <a:rPr lang="en-US" sz="12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:</a:t>
            </a:r>
            <a:endParaRPr lang="ru-RU" sz="1200" dirty="0">
              <a:ea typeface="Calibri"/>
              <a:cs typeface="Times New Roman"/>
            </a:endParaRPr>
          </a:p>
          <a:p>
            <a:pPr defTabSz="261938"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	</a:t>
            </a:r>
            <a:r>
              <a:rPr lang="en-US" sz="12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virtual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200" dirty="0">
                <a:solidFill>
                  <a:srgbClr val="2B91AF"/>
                </a:solidFill>
                <a:latin typeface="Consolas"/>
                <a:ea typeface="Calibri"/>
                <a:cs typeface="Times New Roman"/>
              </a:rPr>
              <a:t>string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GetDescription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() </a:t>
            </a:r>
            <a:r>
              <a:rPr lang="en-US" sz="1200" dirty="0" err="1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const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= 0;</a:t>
            </a:r>
            <a:endParaRPr lang="ru-RU" sz="1200" dirty="0">
              <a:ea typeface="Calibri"/>
              <a:cs typeface="Times New Roman"/>
            </a:endParaRPr>
          </a:p>
          <a:p>
            <a:pPr defTabSz="261938"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	</a:t>
            </a:r>
            <a:r>
              <a:rPr lang="en-US" sz="12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virtual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double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GetCost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()</a:t>
            </a:r>
            <a:r>
              <a:rPr lang="en-US" sz="1200" dirty="0" err="1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const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= 0;</a:t>
            </a:r>
            <a:endParaRPr lang="ru-RU" sz="1200" dirty="0">
              <a:ea typeface="Calibri"/>
              <a:cs typeface="Times New Roman"/>
            </a:endParaRPr>
          </a:p>
          <a:p>
            <a:pPr defTabSz="261938"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	</a:t>
            </a:r>
            <a:r>
              <a:rPr lang="en-US" sz="12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virtual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~</a:t>
            </a:r>
            <a:r>
              <a:rPr lang="en-US" sz="1200" dirty="0" err="1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IBeverage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() = </a:t>
            </a:r>
            <a:r>
              <a:rPr lang="en-US" sz="12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default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;</a:t>
            </a:r>
            <a:endParaRPr lang="ru-RU" sz="1200" dirty="0">
              <a:ea typeface="Calibri"/>
              <a:cs typeface="Times New Roman"/>
            </a:endParaRPr>
          </a:p>
          <a:p>
            <a:pPr defTabSz="261938"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};</a:t>
            </a:r>
            <a:endParaRPr lang="ru-RU" sz="1200" dirty="0">
              <a:ea typeface="Calibri"/>
              <a:cs typeface="Times New Roman"/>
            </a:endParaRPr>
          </a:p>
          <a:p>
            <a:pPr defTabSz="261938"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 </a:t>
            </a:r>
            <a:endParaRPr lang="ru-RU" sz="1200" dirty="0">
              <a:ea typeface="Calibri"/>
              <a:cs typeface="Times New Roman"/>
            </a:endParaRPr>
          </a:p>
          <a:p>
            <a:pPr defTabSz="261938">
              <a:lnSpc>
                <a:spcPct val="115000"/>
              </a:lnSpc>
            </a:pPr>
            <a:r>
              <a:rPr lang="en-US" sz="12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class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200" dirty="0" err="1">
                <a:solidFill>
                  <a:srgbClr val="2B91AF"/>
                </a:solidFill>
                <a:latin typeface="Consolas"/>
                <a:ea typeface="Calibri"/>
                <a:cs typeface="Times New Roman"/>
              </a:rPr>
              <a:t>CCoffee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: </a:t>
            </a:r>
            <a:r>
              <a:rPr lang="en-US" sz="12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200" dirty="0" err="1">
                <a:solidFill>
                  <a:srgbClr val="2B91AF"/>
                </a:solidFill>
                <a:latin typeface="Consolas"/>
                <a:ea typeface="Calibri"/>
                <a:cs typeface="Times New Roman"/>
              </a:rPr>
              <a:t>IBeverage</a:t>
            </a:r>
            <a:endParaRPr lang="ru-RU" sz="1200" dirty="0">
              <a:ea typeface="Calibri"/>
              <a:cs typeface="Times New Roman"/>
            </a:endParaRPr>
          </a:p>
          <a:p>
            <a:pPr defTabSz="261938"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{</a:t>
            </a:r>
            <a:endParaRPr lang="ru-RU" sz="1200" dirty="0">
              <a:ea typeface="Calibri"/>
              <a:cs typeface="Times New Roman"/>
            </a:endParaRPr>
          </a:p>
          <a:p>
            <a:pPr defTabSz="261938">
              <a:lnSpc>
                <a:spcPct val="115000"/>
              </a:lnSpc>
            </a:pPr>
            <a:r>
              <a:rPr lang="en-US" sz="12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:</a:t>
            </a:r>
            <a:endParaRPr lang="ru-RU" sz="1200" dirty="0">
              <a:ea typeface="Calibri"/>
              <a:cs typeface="Times New Roman"/>
            </a:endParaRPr>
          </a:p>
          <a:p>
            <a:pPr defTabSz="261938"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	</a:t>
            </a:r>
            <a:r>
              <a:rPr lang="en-US" sz="1200" dirty="0">
                <a:solidFill>
                  <a:srgbClr val="2B91AF"/>
                </a:solidFill>
                <a:latin typeface="Consolas"/>
                <a:ea typeface="Calibri"/>
                <a:cs typeface="Times New Roman"/>
              </a:rPr>
              <a:t>string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GetDescription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() </a:t>
            </a:r>
            <a:r>
              <a:rPr lang="en-US" sz="1200" dirty="0" err="1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const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override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{</a:t>
            </a:r>
          </a:p>
          <a:p>
            <a:pPr defTabSz="261938"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		</a:t>
            </a:r>
            <a:r>
              <a:rPr lang="en-US" sz="12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return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200" dirty="0">
                <a:solidFill>
                  <a:srgbClr val="A31515"/>
                </a:solidFill>
                <a:latin typeface="Consolas"/>
                <a:ea typeface="Calibri"/>
                <a:cs typeface="Times New Roman"/>
              </a:rPr>
              <a:t>"Coffee"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;</a:t>
            </a:r>
          </a:p>
          <a:p>
            <a:pPr defTabSz="261938"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	}</a:t>
            </a:r>
            <a:endParaRPr lang="ru-RU" sz="1200" dirty="0">
              <a:ea typeface="Calibri"/>
              <a:cs typeface="Times New Roman"/>
            </a:endParaRPr>
          </a:p>
          <a:p>
            <a:pPr defTabSz="261938"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	</a:t>
            </a:r>
            <a:r>
              <a:rPr lang="en-US" sz="12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double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GetCost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() </a:t>
            </a:r>
            <a:r>
              <a:rPr lang="en-US" sz="1200" dirty="0" err="1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const</a:t>
            </a:r>
            <a:r>
              <a:rPr lang="en-US" sz="12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{ </a:t>
            </a:r>
            <a:r>
              <a:rPr lang="en-US" sz="12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return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60; }</a:t>
            </a:r>
            <a:endParaRPr lang="ru-RU" sz="1200" dirty="0">
              <a:ea typeface="Calibri"/>
              <a:cs typeface="Times New Roman"/>
            </a:endParaRPr>
          </a:p>
          <a:p>
            <a:pPr defTabSz="261938"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};</a:t>
            </a:r>
            <a:endParaRPr lang="ru-RU" sz="1200" dirty="0">
              <a:ea typeface="Calibri"/>
              <a:cs typeface="Times New Roman"/>
            </a:endParaRPr>
          </a:p>
          <a:p>
            <a:pPr defTabSz="261938"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 </a:t>
            </a:r>
            <a:endParaRPr lang="ru-RU" sz="1200" dirty="0">
              <a:ea typeface="Calibri"/>
              <a:cs typeface="Times New Roman"/>
            </a:endParaRPr>
          </a:p>
          <a:p>
            <a:pPr defTabSz="261938">
              <a:lnSpc>
                <a:spcPct val="115000"/>
              </a:lnSpc>
            </a:pPr>
            <a:r>
              <a:rPr lang="en-US" sz="12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class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200" dirty="0" err="1">
                <a:solidFill>
                  <a:srgbClr val="2B91AF"/>
                </a:solidFill>
                <a:latin typeface="Consolas"/>
                <a:ea typeface="Calibri"/>
                <a:cs typeface="Times New Roman"/>
              </a:rPr>
              <a:t>CCapuccino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: </a:t>
            </a:r>
            <a:r>
              <a:rPr lang="en-US" sz="12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200" dirty="0" err="1">
                <a:solidFill>
                  <a:srgbClr val="2B91AF"/>
                </a:solidFill>
                <a:latin typeface="Consolas"/>
                <a:ea typeface="Calibri"/>
                <a:cs typeface="Times New Roman"/>
              </a:rPr>
              <a:t>CCoffee</a:t>
            </a:r>
            <a:endParaRPr lang="ru-RU" sz="1200" dirty="0">
              <a:ea typeface="Calibri"/>
              <a:cs typeface="Times New Roman"/>
            </a:endParaRPr>
          </a:p>
          <a:p>
            <a:pPr defTabSz="261938"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{</a:t>
            </a:r>
            <a:endParaRPr lang="ru-RU" sz="1200" dirty="0">
              <a:ea typeface="Calibri"/>
              <a:cs typeface="Times New Roman"/>
            </a:endParaRPr>
          </a:p>
          <a:p>
            <a:pPr defTabSz="261938">
              <a:lnSpc>
                <a:spcPct val="115000"/>
              </a:lnSpc>
            </a:pPr>
            <a:r>
              <a:rPr lang="en-US" sz="12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:</a:t>
            </a:r>
            <a:endParaRPr lang="ru-RU" sz="1200" dirty="0">
              <a:ea typeface="Calibri"/>
              <a:cs typeface="Times New Roman"/>
            </a:endParaRPr>
          </a:p>
          <a:p>
            <a:pPr defTabSz="261938"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	</a:t>
            </a:r>
            <a:r>
              <a:rPr lang="en-US" sz="1200" dirty="0">
                <a:solidFill>
                  <a:srgbClr val="2B91AF"/>
                </a:solidFill>
                <a:latin typeface="Consolas"/>
                <a:ea typeface="Calibri"/>
                <a:cs typeface="Times New Roman"/>
              </a:rPr>
              <a:t>string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GetDescription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() </a:t>
            </a:r>
            <a:r>
              <a:rPr lang="en-US" sz="1200" dirty="0" err="1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const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override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{</a:t>
            </a:r>
          </a:p>
          <a:p>
            <a:pPr defTabSz="261938"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		</a:t>
            </a:r>
            <a:r>
              <a:rPr lang="en-US" sz="12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return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200" dirty="0">
                <a:solidFill>
                  <a:srgbClr val="A31515"/>
                </a:solidFill>
                <a:latin typeface="Consolas"/>
                <a:ea typeface="Calibri"/>
                <a:cs typeface="Times New Roman"/>
              </a:rPr>
              <a:t>"</a:t>
            </a:r>
            <a:r>
              <a:rPr lang="en-US" sz="1200" dirty="0" err="1">
                <a:solidFill>
                  <a:srgbClr val="A31515"/>
                </a:solidFill>
                <a:latin typeface="Consolas"/>
                <a:ea typeface="Calibri"/>
                <a:cs typeface="Times New Roman"/>
              </a:rPr>
              <a:t>Capuccino</a:t>
            </a:r>
            <a:r>
              <a:rPr lang="en-US" sz="1200" dirty="0">
                <a:solidFill>
                  <a:srgbClr val="A31515"/>
                </a:solidFill>
                <a:latin typeface="Consolas"/>
                <a:ea typeface="Calibri"/>
                <a:cs typeface="Times New Roman"/>
              </a:rPr>
              <a:t>"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;</a:t>
            </a:r>
          </a:p>
          <a:p>
            <a:pPr defTabSz="261938"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	}</a:t>
            </a:r>
            <a:endParaRPr lang="ru-RU" sz="1200" dirty="0">
              <a:ea typeface="Calibri"/>
              <a:cs typeface="Times New Roman"/>
            </a:endParaRPr>
          </a:p>
          <a:p>
            <a:pPr defTabSz="261938"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	</a:t>
            </a:r>
            <a:r>
              <a:rPr lang="en-US" sz="12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double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GetCost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() </a:t>
            </a:r>
            <a:r>
              <a:rPr lang="en-US" sz="1200" dirty="0" err="1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const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{ </a:t>
            </a:r>
            <a:r>
              <a:rPr lang="en-US" sz="12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return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80; }</a:t>
            </a:r>
            <a:endParaRPr lang="ru-RU" sz="1200" dirty="0">
              <a:ea typeface="Calibri"/>
              <a:cs typeface="Times New Roman"/>
            </a:endParaRPr>
          </a:p>
          <a:p>
            <a:pPr defTabSz="261938"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};</a:t>
            </a:r>
            <a:endParaRPr lang="ru-RU" sz="1200" dirty="0">
              <a:ea typeface="Calibri"/>
              <a:cs typeface="Times New Roman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6096000" y="1484785"/>
            <a:ext cx="5247456" cy="51891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261938">
              <a:lnSpc>
                <a:spcPct val="115000"/>
              </a:lnSpc>
            </a:pPr>
            <a:r>
              <a:rPr lang="en-US" sz="12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class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200" dirty="0" err="1">
                <a:solidFill>
                  <a:srgbClr val="2B91AF"/>
                </a:solidFill>
                <a:latin typeface="Consolas"/>
                <a:ea typeface="Calibri"/>
                <a:cs typeface="Times New Roman"/>
              </a:rPr>
              <a:t>CLatte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: </a:t>
            </a:r>
            <a:r>
              <a:rPr lang="en-US" sz="12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200" dirty="0" err="1">
                <a:solidFill>
                  <a:srgbClr val="2B91AF"/>
                </a:solidFill>
                <a:latin typeface="Consolas"/>
                <a:ea typeface="Calibri"/>
                <a:cs typeface="Times New Roman"/>
              </a:rPr>
              <a:t>CCoffee</a:t>
            </a:r>
            <a:endParaRPr lang="ru-RU" sz="1200" dirty="0">
              <a:ea typeface="Calibri"/>
              <a:cs typeface="Times New Roman"/>
            </a:endParaRPr>
          </a:p>
          <a:p>
            <a:pPr defTabSz="261938"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{</a:t>
            </a:r>
            <a:endParaRPr lang="ru-RU" sz="1200" dirty="0">
              <a:ea typeface="Calibri"/>
              <a:cs typeface="Times New Roman"/>
            </a:endParaRPr>
          </a:p>
          <a:p>
            <a:pPr defTabSz="261938">
              <a:lnSpc>
                <a:spcPct val="115000"/>
              </a:lnSpc>
            </a:pPr>
            <a:r>
              <a:rPr lang="en-US" sz="12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:</a:t>
            </a:r>
            <a:endParaRPr lang="ru-RU" sz="1200" dirty="0">
              <a:ea typeface="Calibri"/>
              <a:cs typeface="Times New Roman"/>
            </a:endParaRPr>
          </a:p>
          <a:p>
            <a:pPr defTabSz="261938"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	</a:t>
            </a:r>
            <a:r>
              <a:rPr lang="en-US" sz="1200" dirty="0">
                <a:solidFill>
                  <a:srgbClr val="2B91AF"/>
                </a:solidFill>
                <a:latin typeface="Consolas"/>
                <a:ea typeface="Calibri"/>
                <a:cs typeface="Times New Roman"/>
              </a:rPr>
              <a:t>string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GetDescription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() </a:t>
            </a:r>
            <a:r>
              <a:rPr lang="en-US" sz="1200" dirty="0" err="1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const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override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{</a:t>
            </a:r>
          </a:p>
          <a:p>
            <a:pPr defTabSz="261938"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		</a:t>
            </a:r>
            <a:r>
              <a:rPr lang="en-US" sz="12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return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200" dirty="0">
                <a:solidFill>
                  <a:srgbClr val="A31515"/>
                </a:solidFill>
                <a:latin typeface="Consolas"/>
                <a:ea typeface="Calibri"/>
                <a:cs typeface="Times New Roman"/>
              </a:rPr>
              <a:t>"Latte"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;</a:t>
            </a:r>
          </a:p>
          <a:p>
            <a:pPr defTabSz="261938"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	}</a:t>
            </a:r>
            <a:endParaRPr lang="ru-RU" sz="1200" dirty="0">
              <a:ea typeface="Calibri"/>
              <a:cs typeface="Times New Roman"/>
            </a:endParaRPr>
          </a:p>
          <a:p>
            <a:pPr defTabSz="261938"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	</a:t>
            </a:r>
            <a:r>
              <a:rPr lang="en-US" sz="12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double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GetCost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() </a:t>
            </a:r>
            <a:r>
              <a:rPr lang="en-US" sz="1200" dirty="0" err="1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const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{ </a:t>
            </a:r>
            <a:r>
              <a:rPr lang="en-US" sz="12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return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90; }</a:t>
            </a:r>
            <a:endParaRPr lang="ru-RU" sz="1200" dirty="0">
              <a:ea typeface="Calibri"/>
              <a:cs typeface="Times New Roman"/>
            </a:endParaRPr>
          </a:p>
          <a:p>
            <a:pPr defTabSz="261938"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};</a:t>
            </a:r>
            <a:endParaRPr lang="ru-RU" sz="1200" dirty="0">
              <a:ea typeface="Calibri"/>
              <a:cs typeface="Times New Roman"/>
            </a:endParaRPr>
          </a:p>
          <a:p>
            <a:pPr defTabSz="261938"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 </a:t>
            </a:r>
            <a:endParaRPr lang="ru-RU" sz="1200" dirty="0">
              <a:ea typeface="Calibri"/>
              <a:cs typeface="Times New Roman"/>
            </a:endParaRPr>
          </a:p>
          <a:p>
            <a:pPr defTabSz="261938">
              <a:lnSpc>
                <a:spcPct val="115000"/>
              </a:lnSpc>
            </a:pPr>
            <a:r>
              <a:rPr lang="en-US" sz="12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class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200" dirty="0" err="1">
                <a:solidFill>
                  <a:srgbClr val="2B91AF"/>
                </a:solidFill>
                <a:latin typeface="Consolas"/>
                <a:ea typeface="Calibri"/>
                <a:cs typeface="Times New Roman"/>
              </a:rPr>
              <a:t>CTea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: </a:t>
            </a:r>
            <a:r>
              <a:rPr lang="en-US" sz="12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200" dirty="0" err="1">
                <a:solidFill>
                  <a:srgbClr val="2B91AF"/>
                </a:solidFill>
                <a:latin typeface="Consolas"/>
                <a:ea typeface="Calibri"/>
                <a:cs typeface="Times New Roman"/>
              </a:rPr>
              <a:t>IBeverage</a:t>
            </a:r>
            <a:endParaRPr lang="ru-RU" sz="1200" dirty="0">
              <a:ea typeface="Calibri"/>
              <a:cs typeface="Times New Roman"/>
            </a:endParaRPr>
          </a:p>
          <a:p>
            <a:pPr defTabSz="261938"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{</a:t>
            </a:r>
            <a:endParaRPr lang="ru-RU" sz="1200" dirty="0">
              <a:ea typeface="Calibri"/>
              <a:cs typeface="Times New Roman"/>
            </a:endParaRPr>
          </a:p>
          <a:p>
            <a:pPr defTabSz="261938">
              <a:lnSpc>
                <a:spcPct val="115000"/>
              </a:lnSpc>
            </a:pPr>
            <a:r>
              <a:rPr lang="en-US" sz="12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:</a:t>
            </a:r>
            <a:endParaRPr lang="ru-RU" sz="1200" dirty="0">
              <a:ea typeface="Calibri"/>
              <a:cs typeface="Times New Roman"/>
            </a:endParaRPr>
          </a:p>
          <a:p>
            <a:pPr defTabSz="261938"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	</a:t>
            </a:r>
            <a:r>
              <a:rPr lang="en-US" sz="1200" dirty="0">
                <a:solidFill>
                  <a:srgbClr val="2B91AF"/>
                </a:solidFill>
                <a:latin typeface="Consolas"/>
                <a:ea typeface="Calibri"/>
                <a:cs typeface="Times New Roman"/>
              </a:rPr>
              <a:t>string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GetDescription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() </a:t>
            </a:r>
            <a:r>
              <a:rPr lang="en-US" sz="1200" dirty="0" err="1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const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override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{	</a:t>
            </a:r>
            <a:r>
              <a:rPr lang="en-US" sz="12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return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200" dirty="0">
                <a:solidFill>
                  <a:srgbClr val="A31515"/>
                </a:solidFill>
                <a:latin typeface="Consolas"/>
                <a:ea typeface="Calibri"/>
                <a:cs typeface="Times New Roman"/>
              </a:rPr>
              <a:t>"Tea"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	}</a:t>
            </a:r>
            <a:endParaRPr lang="ru-RU" sz="1200" dirty="0">
              <a:ea typeface="Calibri"/>
              <a:cs typeface="Times New Roman"/>
            </a:endParaRPr>
          </a:p>
          <a:p>
            <a:pPr defTabSz="261938"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	</a:t>
            </a:r>
            <a:r>
              <a:rPr lang="en-US" sz="12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double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GetCost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() </a:t>
            </a:r>
            <a:r>
              <a:rPr lang="en-US" sz="1200" dirty="0" err="1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const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override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{ </a:t>
            </a:r>
            <a:r>
              <a:rPr lang="en-US" sz="12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return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30; }</a:t>
            </a:r>
            <a:endParaRPr lang="ru-RU" sz="1200" dirty="0">
              <a:ea typeface="Calibri"/>
              <a:cs typeface="Times New Roman"/>
            </a:endParaRPr>
          </a:p>
          <a:p>
            <a:pPr defTabSz="261938"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};</a:t>
            </a:r>
            <a:endParaRPr lang="ru-RU" sz="1200" dirty="0">
              <a:ea typeface="Calibri"/>
              <a:cs typeface="Times New Roman"/>
            </a:endParaRPr>
          </a:p>
          <a:p>
            <a:pPr defTabSz="261938">
              <a:lnSpc>
                <a:spcPct val="115000"/>
              </a:lnSpc>
            </a:pPr>
            <a:endParaRPr lang="ru-RU" sz="1200" dirty="0">
              <a:ea typeface="Calibri"/>
              <a:cs typeface="Times New Roman"/>
            </a:endParaRPr>
          </a:p>
          <a:p>
            <a:pPr defTabSz="261938">
              <a:lnSpc>
                <a:spcPct val="115000"/>
              </a:lnSpc>
            </a:pPr>
            <a:r>
              <a:rPr lang="en-US" sz="12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class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200" dirty="0" err="1">
                <a:solidFill>
                  <a:srgbClr val="2B91AF"/>
                </a:solidFill>
                <a:latin typeface="Consolas"/>
                <a:ea typeface="Calibri"/>
                <a:cs typeface="Times New Roman"/>
              </a:rPr>
              <a:t>CMilkshake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: </a:t>
            </a:r>
            <a:r>
              <a:rPr lang="en-US" sz="12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200" dirty="0" err="1">
                <a:solidFill>
                  <a:srgbClr val="2B91AF"/>
                </a:solidFill>
                <a:latin typeface="Consolas"/>
                <a:ea typeface="Calibri"/>
                <a:cs typeface="Times New Roman"/>
              </a:rPr>
              <a:t>IBeverage</a:t>
            </a:r>
            <a:endParaRPr lang="ru-RU" sz="1200" dirty="0">
              <a:ea typeface="Calibri"/>
              <a:cs typeface="Times New Roman"/>
            </a:endParaRPr>
          </a:p>
          <a:p>
            <a:pPr defTabSz="261938"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{</a:t>
            </a:r>
            <a:endParaRPr lang="ru-RU" sz="1200" dirty="0">
              <a:ea typeface="Calibri"/>
              <a:cs typeface="Times New Roman"/>
            </a:endParaRPr>
          </a:p>
          <a:p>
            <a:pPr defTabSz="261938">
              <a:lnSpc>
                <a:spcPct val="115000"/>
              </a:lnSpc>
            </a:pPr>
            <a:r>
              <a:rPr lang="en-US" sz="12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:</a:t>
            </a:r>
            <a:endParaRPr lang="ru-RU" sz="1200" dirty="0">
              <a:ea typeface="Calibri"/>
              <a:cs typeface="Times New Roman"/>
            </a:endParaRPr>
          </a:p>
          <a:p>
            <a:pPr defTabSz="261938"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	</a:t>
            </a:r>
            <a:r>
              <a:rPr lang="en-US" sz="1200" dirty="0">
                <a:solidFill>
                  <a:srgbClr val="2B91AF"/>
                </a:solidFill>
                <a:latin typeface="Consolas"/>
                <a:ea typeface="Calibri"/>
                <a:cs typeface="Times New Roman"/>
              </a:rPr>
              <a:t>string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GetDescription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() </a:t>
            </a:r>
            <a:r>
              <a:rPr lang="en-US" sz="1200" dirty="0" err="1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const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override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{ </a:t>
            </a:r>
          </a:p>
          <a:p>
            <a:pPr defTabSz="261938"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		</a:t>
            </a:r>
            <a:r>
              <a:rPr lang="en-US" sz="12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return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200" dirty="0">
                <a:solidFill>
                  <a:srgbClr val="A31515"/>
                </a:solidFill>
                <a:latin typeface="Consolas"/>
                <a:ea typeface="Calibri"/>
                <a:cs typeface="Times New Roman"/>
              </a:rPr>
              <a:t>"Milkshake"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;</a:t>
            </a:r>
          </a:p>
          <a:p>
            <a:pPr defTabSz="261938"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	}</a:t>
            </a:r>
            <a:endParaRPr lang="ru-RU" sz="1200" dirty="0">
              <a:ea typeface="Calibri"/>
              <a:cs typeface="Times New Roman"/>
            </a:endParaRPr>
          </a:p>
          <a:p>
            <a:pPr defTabSz="261938"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	</a:t>
            </a:r>
            <a:r>
              <a:rPr lang="en-US" sz="12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double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GetCost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() </a:t>
            </a:r>
            <a:r>
              <a:rPr lang="en-US" sz="1200" dirty="0" err="1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const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override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{ </a:t>
            </a:r>
            <a:r>
              <a:rPr lang="en-US" sz="12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return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80; }</a:t>
            </a:r>
            <a:endParaRPr lang="ru-RU" sz="1200" dirty="0">
              <a:ea typeface="Calibri"/>
              <a:cs typeface="Times New Roman"/>
            </a:endParaRPr>
          </a:p>
          <a:p>
            <a:pPr defTabSz="261938">
              <a:lnSpc>
                <a:spcPct val="115000"/>
              </a:lnSpc>
            </a:pPr>
            <a:r>
              <a:rPr lang="ru-RU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};</a:t>
            </a:r>
            <a:endParaRPr lang="ru-RU" sz="1200" dirty="0">
              <a:ea typeface="Calibri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77943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4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4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5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5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5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5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5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Как добавить к напиткам различные виды дополнений</a:t>
            </a:r>
            <a:r>
              <a:rPr lang="en-US" dirty="0"/>
              <a:t>?</a:t>
            </a:r>
            <a:endParaRPr lang="ru-RU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9576" y="2339679"/>
            <a:ext cx="1975841" cy="11795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4085" y="2049250"/>
            <a:ext cx="1215451" cy="15698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411" y="2300871"/>
            <a:ext cx="1582317" cy="12995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5208" y="2152844"/>
            <a:ext cx="993634" cy="15956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5" name="Picture 11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9469" y="5480129"/>
            <a:ext cx="1123924" cy="7978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6" name="Picture 1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4939" y="5347726"/>
            <a:ext cx="1109146" cy="11091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7" name="Picture 13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633" y="2130367"/>
            <a:ext cx="1878885" cy="14700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8" name="Picture 14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6657" y="5651558"/>
            <a:ext cx="923433" cy="7272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9" name="Picture 15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9287" y="5545131"/>
            <a:ext cx="1509555" cy="8336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40" name="Picture 16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5301208"/>
            <a:ext cx="1196001" cy="10775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41" name="Picture 17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3626" y="5301207"/>
            <a:ext cx="1777946" cy="1155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62865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Проблемы наследования</a:t>
            </a: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ru-RU" dirty="0"/>
              <a:t>Наследование приведёт комбинаторному росту количества классов</a:t>
            </a:r>
          </a:p>
          <a:p>
            <a:pPr lvl="1"/>
            <a:r>
              <a:rPr lang="en-US" dirty="0" err="1">
                <a:latin typeface="Consolas" panose="020B0609020204030204" pitchFamily="49" charset="0"/>
              </a:rPr>
              <a:t>CoffeeWithCinnamon</a:t>
            </a:r>
            <a:endParaRPr lang="en-US" dirty="0">
              <a:latin typeface="Consolas" panose="020B0609020204030204" pitchFamily="49" charset="0"/>
            </a:endParaRPr>
          </a:p>
          <a:p>
            <a:pPr lvl="1"/>
            <a:r>
              <a:rPr lang="en-US" dirty="0" err="1">
                <a:latin typeface="Consolas" panose="020B0609020204030204" pitchFamily="49" charset="0"/>
              </a:rPr>
              <a:t>CoffeeWithChocolate</a:t>
            </a:r>
            <a:endParaRPr lang="en-US" dirty="0">
              <a:latin typeface="Consolas" panose="020B0609020204030204" pitchFamily="49" charset="0"/>
            </a:endParaRPr>
          </a:p>
          <a:p>
            <a:pPr lvl="1"/>
            <a:r>
              <a:rPr lang="en-US" dirty="0" err="1">
                <a:latin typeface="Consolas" panose="020B0609020204030204" pitchFamily="49" charset="0"/>
              </a:rPr>
              <a:t>CoffeWithCinnamonAndChocolate</a:t>
            </a:r>
            <a:endParaRPr lang="en-US" dirty="0">
              <a:latin typeface="Consolas" panose="020B0609020204030204" pitchFamily="49" charset="0"/>
            </a:endParaRPr>
          </a:p>
          <a:p>
            <a:pPr lvl="1"/>
            <a:r>
              <a:rPr lang="en-US" dirty="0" err="1">
                <a:latin typeface="Consolas" panose="020B0609020204030204" pitchFamily="49" charset="0"/>
              </a:rPr>
              <a:t>LatteWithCinnamon</a:t>
            </a:r>
            <a:endParaRPr lang="en-US" dirty="0">
              <a:latin typeface="Consolas" panose="020B0609020204030204" pitchFamily="49" charset="0"/>
            </a:endParaRPr>
          </a:p>
          <a:p>
            <a:pPr lvl="1"/>
            <a:r>
              <a:rPr lang="en-US" dirty="0" err="1">
                <a:latin typeface="Consolas" panose="020B0609020204030204" pitchFamily="49" charset="0"/>
              </a:rPr>
              <a:t>LatteWithCinnamonAndChocolate</a:t>
            </a:r>
            <a:endParaRPr lang="en-US" dirty="0">
              <a:latin typeface="Consolas" panose="020B0609020204030204" pitchFamily="49" charset="0"/>
            </a:endParaRPr>
          </a:p>
          <a:p>
            <a:pPr lvl="1"/>
            <a:r>
              <a:rPr lang="en-US" dirty="0" err="1">
                <a:latin typeface="Consolas" panose="020B0609020204030204" pitchFamily="49" charset="0"/>
              </a:rPr>
              <a:t>TeaWithIce</a:t>
            </a:r>
            <a:endParaRPr lang="en-US" dirty="0">
              <a:latin typeface="Consolas" panose="020B0609020204030204" pitchFamily="49" charset="0"/>
            </a:endParaRPr>
          </a:p>
          <a:p>
            <a:pPr lvl="1"/>
            <a:r>
              <a:rPr lang="en-US" dirty="0" err="1">
                <a:latin typeface="Consolas" panose="020B0609020204030204" pitchFamily="49" charset="0"/>
              </a:rPr>
              <a:t>TeaWithLemon</a:t>
            </a:r>
            <a:endParaRPr lang="en-US" dirty="0">
              <a:latin typeface="Consolas" panose="020B0609020204030204" pitchFamily="49" charset="0"/>
            </a:endParaRPr>
          </a:p>
          <a:p>
            <a:pPr lvl="1"/>
            <a:r>
              <a:rPr lang="en-US" dirty="0" err="1">
                <a:latin typeface="Consolas" panose="020B0609020204030204" pitchFamily="49" charset="0"/>
              </a:rPr>
              <a:t>TeaWithLemonAndIce</a:t>
            </a:r>
            <a:endParaRPr lang="en-US" dirty="0">
              <a:latin typeface="Consolas" panose="020B0609020204030204" pitchFamily="49" charset="0"/>
            </a:endParaRPr>
          </a:p>
          <a:p>
            <a:pPr lvl="1"/>
            <a:r>
              <a:rPr lang="en-US" dirty="0"/>
              <a:t>….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F25500A-02AE-4B8C-979A-58902F51A7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1904" y="3401169"/>
            <a:ext cx="6832149" cy="3355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1235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Альтернативное решение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Добавить в базовый класс флаги, определяющие наличие тех или иных дополнений</a:t>
            </a:r>
          </a:p>
          <a:p>
            <a:pPr lvl="1"/>
            <a:r>
              <a:rPr lang="ru-RU" dirty="0"/>
              <a:t>Реализация метода </a:t>
            </a:r>
            <a:r>
              <a:rPr lang="en-US" dirty="0" err="1"/>
              <a:t>GetCost</a:t>
            </a:r>
            <a:r>
              <a:rPr lang="ru-RU" dirty="0"/>
              <a:t> в родительском классе вычисляет стоимость используемых дополнений</a:t>
            </a:r>
          </a:p>
          <a:p>
            <a:pPr lvl="2"/>
            <a:r>
              <a:rPr lang="ru-RU" dirty="0"/>
              <a:t>Подклассы складывают стоимость напитка со стоимостью дополнений</a:t>
            </a:r>
          </a:p>
          <a:p>
            <a:pPr lvl="1"/>
            <a:r>
              <a:rPr lang="ru-RU" dirty="0"/>
              <a:t>Реализация </a:t>
            </a:r>
            <a:r>
              <a:rPr lang="en-US" dirty="0" err="1"/>
              <a:t>GetDescription</a:t>
            </a:r>
            <a:r>
              <a:rPr lang="en-US" dirty="0"/>
              <a:t>()</a:t>
            </a:r>
            <a:r>
              <a:rPr lang="ru-RU" dirty="0"/>
              <a:t> родительского класса формирует строку списка дополнений</a:t>
            </a:r>
          </a:p>
          <a:p>
            <a:pPr lvl="2"/>
            <a:r>
              <a:rPr lang="ru-RU" dirty="0"/>
              <a:t>Подклассы возвращают результат конкатенации названия напитка и списка дополнений</a:t>
            </a:r>
          </a:p>
        </p:txBody>
      </p:sp>
    </p:spTree>
    <p:extLst>
      <p:ext uri="{BB962C8B-B14F-4D97-AF65-F5344CB8AC3E}">
        <p14:creationId xmlns:p14="http://schemas.microsoft.com/office/powerpoint/2010/main" val="10976997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Примерная структура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1039" y="1709571"/>
            <a:ext cx="9489922" cy="4991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1866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Примерная реализация (начало)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838200" y="1485445"/>
            <a:ext cx="6048164" cy="23073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80975">
              <a:lnSpc>
                <a:spcPct val="115000"/>
              </a:lnSpc>
            </a:pPr>
            <a:r>
              <a:rPr lang="en-US" sz="14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class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400" dirty="0" err="1">
                <a:solidFill>
                  <a:srgbClr val="2B91AF"/>
                </a:solidFill>
                <a:latin typeface="Consolas"/>
                <a:ea typeface="Calibri"/>
                <a:cs typeface="Times New Roman"/>
              </a:rPr>
              <a:t>IBeverage</a:t>
            </a:r>
            <a:endParaRPr lang="ru-RU" sz="1400" dirty="0">
              <a:ea typeface="Calibri"/>
              <a:cs typeface="Times New Roman"/>
            </a:endParaRPr>
          </a:p>
          <a:p>
            <a:pPr defTabSz="180975">
              <a:lnSpc>
                <a:spcPct val="115000"/>
              </a:lnSpc>
            </a:pP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{</a:t>
            </a:r>
            <a:endParaRPr lang="ru-RU" sz="1400" dirty="0">
              <a:ea typeface="Calibri"/>
              <a:cs typeface="Times New Roman"/>
            </a:endParaRPr>
          </a:p>
          <a:p>
            <a:pPr defTabSz="180975">
              <a:lnSpc>
                <a:spcPct val="115000"/>
              </a:lnSpc>
            </a:pPr>
            <a:r>
              <a:rPr lang="en-US" sz="14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public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:</a:t>
            </a:r>
            <a:endParaRPr lang="ru-RU" sz="1400" dirty="0">
              <a:ea typeface="Calibri"/>
              <a:cs typeface="Times New Roman"/>
            </a:endParaRPr>
          </a:p>
          <a:p>
            <a:pPr defTabSz="180975">
              <a:lnSpc>
                <a:spcPct val="115000"/>
              </a:lnSpc>
            </a:pP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	</a:t>
            </a:r>
            <a:r>
              <a:rPr lang="en-US" sz="14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virtual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400" dirty="0">
                <a:solidFill>
                  <a:srgbClr val="2B91AF"/>
                </a:solidFill>
                <a:latin typeface="Consolas"/>
                <a:ea typeface="Calibri"/>
                <a:cs typeface="Times New Roman"/>
              </a:rPr>
              <a:t>string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GetDescription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() </a:t>
            </a:r>
            <a:r>
              <a:rPr lang="en-US" sz="1400" dirty="0" err="1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const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= 0;</a:t>
            </a:r>
            <a:endParaRPr lang="ru-RU" sz="1400" dirty="0">
              <a:ea typeface="Calibri"/>
              <a:cs typeface="Times New Roman"/>
            </a:endParaRPr>
          </a:p>
          <a:p>
            <a:pPr defTabSz="180975">
              <a:lnSpc>
                <a:spcPct val="115000"/>
              </a:lnSpc>
            </a:pP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	</a:t>
            </a:r>
            <a:r>
              <a:rPr lang="en-US" sz="14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virtual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double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GetCost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()</a:t>
            </a:r>
            <a:r>
              <a:rPr lang="en-US" sz="1400" dirty="0" err="1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const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= 0;</a:t>
            </a:r>
            <a:endParaRPr lang="ru-RU" sz="1400" dirty="0">
              <a:ea typeface="Calibri"/>
              <a:cs typeface="Times New Roman"/>
            </a:endParaRPr>
          </a:p>
          <a:p>
            <a:pPr defTabSz="180975">
              <a:lnSpc>
                <a:spcPct val="115000"/>
              </a:lnSpc>
            </a:pP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	</a:t>
            </a:r>
            <a:r>
              <a:rPr lang="en-US" sz="14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virtual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void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SetChocolateSyrup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(</a:t>
            </a:r>
            <a:r>
              <a:rPr lang="en-US" sz="14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bool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hasSyrup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) = 0;</a:t>
            </a:r>
            <a:endParaRPr lang="ru-RU" sz="1400" dirty="0">
              <a:ea typeface="Calibri"/>
              <a:cs typeface="Times New Roman"/>
            </a:endParaRPr>
          </a:p>
          <a:p>
            <a:pPr defTabSz="180975">
              <a:lnSpc>
                <a:spcPct val="115000"/>
              </a:lnSpc>
            </a:pP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	</a:t>
            </a:r>
            <a:r>
              <a:rPr lang="en-US" sz="14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virtual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bool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HasChocolateSyrup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()</a:t>
            </a:r>
            <a:r>
              <a:rPr lang="en-US" sz="1400" dirty="0" err="1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const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= 0;</a:t>
            </a:r>
            <a:endParaRPr lang="ru-RU" sz="1400" dirty="0">
              <a:ea typeface="Calibri"/>
              <a:cs typeface="Times New Roman"/>
            </a:endParaRPr>
          </a:p>
          <a:p>
            <a:pPr defTabSz="180975">
              <a:lnSpc>
                <a:spcPct val="115000"/>
              </a:lnSpc>
            </a:pP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	</a:t>
            </a:r>
            <a:r>
              <a:rPr lang="en-US" sz="14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virtual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~</a:t>
            </a:r>
            <a:r>
              <a:rPr lang="en-US" sz="1400" dirty="0" err="1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IBeverage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() = </a:t>
            </a:r>
            <a:r>
              <a:rPr lang="en-US" sz="14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default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;</a:t>
            </a:r>
            <a:endParaRPr lang="ru-RU" sz="1400" dirty="0">
              <a:ea typeface="Calibri"/>
              <a:cs typeface="Times New Roman"/>
            </a:endParaRPr>
          </a:p>
          <a:p>
            <a:pPr defTabSz="180975">
              <a:lnSpc>
                <a:spcPct val="115000"/>
              </a:lnSpc>
            </a:pP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};</a:t>
            </a:r>
            <a:endParaRPr lang="ru-RU" sz="1400" dirty="0">
              <a:ea typeface="Calibri"/>
              <a:cs typeface="Times New Roman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4216174" y="3810663"/>
            <a:ext cx="6451826" cy="30654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80975">
              <a:lnSpc>
                <a:spcPct val="115000"/>
              </a:lnSpc>
            </a:pPr>
            <a:r>
              <a:rPr lang="en-US" sz="14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class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400" dirty="0">
                <a:solidFill>
                  <a:srgbClr val="2B91AF"/>
                </a:solidFill>
                <a:latin typeface="Consolas"/>
                <a:ea typeface="Calibri"/>
                <a:cs typeface="Times New Roman"/>
              </a:rPr>
              <a:t>Beverage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: </a:t>
            </a:r>
            <a:r>
              <a:rPr lang="en-US" sz="14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public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400" dirty="0" err="1">
                <a:solidFill>
                  <a:srgbClr val="2B91AF"/>
                </a:solidFill>
                <a:latin typeface="Consolas"/>
                <a:ea typeface="Calibri"/>
                <a:cs typeface="Times New Roman"/>
              </a:rPr>
              <a:t>IBeverage</a:t>
            </a:r>
            <a:endParaRPr lang="ru-RU" sz="1400" dirty="0">
              <a:ea typeface="Calibri"/>
              <a:cs typeface="Times New Roman"/>
            </a:endParaRPr>
          </a:p>
          <a:p>
            <a:pPr defTabSz="180975">
              <a:lnSpc>
                <a:spcPct val="115000"/>
              </a:lnSpc>
            </a:pP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{</a:t>
            </a:r>
            <a:endParaRPr lang="ru-RU" sz="1400" dirty="0">
              <a:ea typeface="Calibri"/>
              <a:cs typeface="Times New Roman"/>
            </a:endParaRPr>
          </a:p>
          <a:p>
            <a:pPr defTabSz="180975">
              <a:lnSpc>
                <a:spcPct val="115000"/>
              </a:lnSpc>
            </a:pPr>
            <a:r>
              <a:rPr lang="en-US" sz="14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public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:</a:t>
            </a:r>
            <a:endParaRPr lang="ru-RU" sz="1400" dirty="0">
              <a:ea typeface="Calibri"/>
              <a:cs typeface="Times New Roman"/>
            </a:endParaRPr>
          </a:p>
          <a:p>
            <a:pPr defTabSz="180975">
              <a:lnSpc>
                <a:spcPct val="115000"/>
              </a:lnSpc>
            </a:pP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	</a:t>
            </a:r>
            <a:r>
              <a:rPr lang="en-US" sz="14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void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SetChocolateSyrup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(</a:t>
            </a:r>
            <a:r>
              <a:rPr lang="en-US" sz="14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bool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400" dirty="0" err="1">
                <a:solidFill>
                  <a:srgbClr val="808080"/>
                </a:solidFill>
                <a:latin typeface="Consolas"/>
                <a:ea typeface="Calibri"/>
                <a:cs typeface="Times New Roman"/>
              </a:rPr>
              <a:t>hasSyrup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) </a:t>
            </a:r>
            <a:r>
              <a:rPr lang="en-US" sz="14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final</a:t>
            </a:r>
            <a:endParaRPr lang="ru-RU" sz="1400" dirty="0">
              <a:solidFill>
                <a:prstClr val="black"/>
              </a:solidFill>
              <a:ea typeface="Calibri"/>
              <a:cs typeface="Times New Roman"/>
            </a:endParaRPr>
          </a:p>
          <a:p>
            <a:pPr defTabSz="180975">
              <a:lnSpc>
                <a:spcPct val="115000"/>
              </a:lnSpc>
            </a:pP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	{</a:t>
            </a:r>
            <a:endParaRPr lang="ru-RU" sz="1400" dirty="0">
              <a:solidFill>
                <a:prstClr val="black"/>
              </a:solidFill>
              <a:ea typeface="Calibri"/>
              <a:cs typeface="Times New Roman"/>
            </a:endParaRPr>
          </a:p>
          <a:p>
            <a:pPr defTabSz="180975">
              <a:lnSpc>
                <a:spcPct val="115000"/>
              </a:lnSpc>
            </a:pP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		</a:t>
            </a:r>
            <a:r>
              <a:rPr lang="en-US" sz="1400" dirty="0" err="1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m_hasChocolateSyrup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= </a:t>
            </a:r>
            <a:r>
              <a:rPr lang="en-US" sz="1400" dirty="0" err="1">
                <a:solidFill>
                  <a:srgbClr val="808080"/>
                </a:solidFill>
                <a:latin typeface="Consolas"/>
                <a:ea typeface="Calibri"/>
                <a:cs typeface="Times New Roman"/>
              </a:rPr>
              <a:t>hasSyrup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;</a:t>
            </a:r>
            <a:endParaRPr lang="ru-RU" sz="1400" dirty="0">
              <a:solidFill>
                <a:prstClr val="black"/>
              </a:solidFill>
              <a:ea typeface="Calibri"/>
              <a:cs typeface="Times New Roman"/>
            </a:endParaRPr>
          </a:p>
          <a:p>
            <a:pPr defTabSz="180975">
              <a:lnSpc>
                <a:spcPct val="115000"/>
              </a:lnSpc>
            </a:pP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	}</a:t>
            </a:r>
            <a:endParaRPr lang="ru-RU" sz="1400" dirty="0">
              <a:solidFill>
                <a:prstClr val="black"/>
              </a:solidFill>
              <a:ea typeface="Calibri"/>
              <a:cs typeface="Times New Roman"/>
            </a:endParaRPr>
          </a:p>
          <a:p>
            <a:pPr defTabSz="180975">
              <a:lnSpc>
                <a:spcPct val="115000"/>
              </a:lnSpc>
            </a:pP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	</a:t>
            </a:r>
            <a:r>
              <a:rPr lang="en-US" sz="14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bool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HasChocolateSyrup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() </a:t>
            </a:r>
            <a:r>
              <a:rPr lang="en-US" sz="14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const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final</a:t>
            </a:r>
            <a:endParaRPr lang="ru-RU" sz="1400" dirty="0">
              <a:solidFill>
                <a:prstClr val="black"/>
              </a:solidFill>
              <a:ea typeface="Calibri"/>
              <a:cs typeface="Times New Roman"/>
            </a:endParaRPr>
          </a:p>
          <a:p>
            <a:pPr defTabSz="180975">
              <a:lnSpc>
                <a:spcPct val="115000"/>
              </a:lnSpc>
            </a:pP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	{</a:t>
            </a:r>
            <a:endParaRPr lang="ru-RU" sz="1400" dirty="0">
              <a:solidFill>
                <a:prstClr val="black"/>
              </a:solidFill>
              <a:ea typeface="Calibri"/>
              <a:cs typeface="Times New Roman"/>
            </a:endParaRPr>
          </a:p>
          <a:p>
            <a:pPr defTabSz="180975">
              <a:lnSpc>
                <a:spcPct val="115000"/>
              </a:lnSpc>
            </a:pP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		</a:t>
            </a:r>
            <a:r>
              <a:rPr lang="en-US" sz="14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return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m_hasChocolateSyrup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;</a:t>
            </a:r>
            <a:endParaRPr lang="ru-RU" sz="1400" dirty="0">
              <a:solidFill>
                <a:prstClr val="black"/>
              </a:solidFill>
              <a:ea typeface="Calibri"/>
              <a:cs typeface="Times New Roman"/>
            </a:endParaRPr>
          </a:p>
          <a:p>
            <a:pPr defTabSz="180975">
              <a:lnSpc>
                <a:spcPct val="115000"/>
              </a:lnSpc>
            </a:pP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	}</a:t>
            </a:r>
            <a:endParaRPr lang="ru-RU" sz="1400" dirty="0">
              <a:solidFill>
                <a:prstClr val="black"/>
              </a:solidFill>
              <a:ea typeface="Calibri"/>
              <a:cs typeface="Times New Roman"/>
            </a:endParaRPr>
          </a:p>
          <a:p>
            <a:pPr defTabSz="180975">
              <a:lnSpc>
                <a:spcPct val="115000"/>
              </a:lnSpc>
            </a:pP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	</a:t>
            </a:r>
            <a:r>
              <a:rPr lang="en-US" sz="1400" dirty="0">
                <a:solidFill>
                  <a:srgbClr val="008000"/>
                </a:solidFill>
                <a:latin typeface="Consolas"/>
                <a:ea typeface="Calibri"/>
                <a:cs typeface="Times New Roman"/>
              </a:rPr>
              <a:t>/*  </a:t>
            </a:r>
            <a:r>
              <a:rPr lang="ru-RU" sz="1400" dirty="0">
                <a:solidFill>
                  <a:srgbClr val="008000"/>
                </a:solidFill>
                <a:latin typeface="Consolas"/>
                <a:ea typeface="Calibri"/>
                <a:cs typeface="Times New Roman"/>
              </a:rPr>
              <a:t>остальные </a:t>
            </a:r>
            <a:r>
              <a:rPr lang="en-US" sz="1400" dirty="0">
                <a:solidFill>
                  <a:srgbClr val="008000"/>
                </a:solidFill>
                <a:latin typeface="Consolas"/>
                <a:ea typeface="Calibri"/>
                <a:cs typeface="Times New Roman"/>
              </a:rPr>
              <a:t>Set/Has </a:t>
            </a:r>
            <a:r>
              <a:rPr lang="ru-RU" sz="1400" dirty="0">
                <a:solidFill>
                  <a:srgbClr val="008000"/>
                </a:solidFill>
                <a:latin typeface="Consolas"/>
                <a:ea typeface="Calibri"/>
                <a:cs typeface="Times New Roman"/>
              </a:rPr>
              <a:t>методы</a:t>
            </a:r>
            <a:r>
              <a:rPr lang="en-US" sz="1400" dirty="0">
                <a:solidFill>
                  <a:srgbClr val="008000"/>
                </a:solidFill>
                <a:latin typeface="Consolas"/>
                <a:ea typeface="Calibri"/>
                <a:cs typeface="Times New Roman"/>
              </a:rPr>
              <a:t> */</a:t>
            </a:r>
            <a:endParaRPr lang="ru-RU" sz="1400" dirty="0">
              <a:solidFill>
                <a:prstClr val="black"/>
              </a:solidFill>
              <a:ea typeface="Calibri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174776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PRESENTER" val="477da3e8db3f5012d391ea45faa98fd5d1d45486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2092</TotalTime>
  <Words>2521</Words>
  <Application>Microsoft Office PowerPoint</Application>
  <PresentationFormat>Widescreen</PresentationFormat>
  <Paragraphs>427</Paragraphs>
  <Slides>36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5" baseType="lpstr">
      <vt:lpstr>Yu Mincho</vt:lpstr>
      <vt:lpstr>Arial</vt:lpstr>
      <vt:lpstr>Calibri</vt:lpstr>
      <vt:lpstr>Calibri Light</vt:lpstr>
      <vt:lpstr>Cascadia Mono</vt:lpstr>
      <vt:lpstr>Consolas</vt:lpstr>
      <vt:lpstr>Impact</vt:lpstr>
      <vt:lpstr>Times New Roman</vt:lpstr>
      <vt:lpstr>Office Theme</vt:lpstr>
      <vt:lpstr>Паттерн проектирования «Декоратор»</vt:lpstr>
      <vt:lpstr>Кофейня. Начало</vt:lpstr>
      <vt:lpstr>Базовые типы напитков</vt:lpstr>
      <vt:lpstr>Примерная реализация</vt:lpstr>
      <vt:lpstr>Как добавить к напиткам различные виды дополнений?</vt:lpstr>
      <vt:lpstr>Проблемы наследования</vt:lpstr>
      <vt:lpstr>Альтернативное решение</vt:lpstr>
      <vt:lpstr>Примерная структура</vt:lpstr>
      <vt:lpstr>Примерная реализация (начало)</vt:lpstr>
      <vt:lpstr>Примерная реализация (продолжение)</vt:lpstr>
      <vt:lpstr>Критика архитектурного решения</vt:lpstr>
      <vt:lpstr>Наследование vs композиция</vt:lpstr>
      <vt:lpstr>Принцип открытости/закрытости (Open/Closed principle, OCP)</vt:lpstr>
      <vt:lpstr>Идея паттерна Декоратор</vt:lpstr>
      <vt:lpstr>Вычисление стоимости напитка</vt:lpstr>
      <vt:lpstr>Декоратор</vt:lpstr>
      <vt:lpstr>Структура паттерна Decorator</vt:lpstr>
      <vt:lpstr>PowerPoint Presentation</vt:lpstr>
      <vt:lpstr>Реализация класса CCondimentDecorator</vt:lpstr>
      <vt:lpstr>Дополнение «Корица»</vt:lpstr>
      <vt:lpstr>Ленивое декорирование напитков</vt:lpstr>
      <vt:lpstr>Пример использования MakeCondiment</vt:lpstr>
      <vt:lpstr>Синтаксический сахар для упрощения декорирования</vt:lpstr>
      <vt:lpstr>Делаем функцию MakeCondiment более абстрактной</vt:lpstr>
      <vt:lpstr>Декоратор в функциональном стиле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Пример – авторизация HTTP запросов</vt:lpstr>
      <vt:lpstr>PowerPoint Presentation</vt:lpstr>
      <vt:lpstr>PowerPoint Presentation</vt:lpstr>
      <vt:lpstr>PowerPoint Presentation</vt:lpstr>
      <vt:lpstr>PowerPoint Presentation</vt:lpstr>
      <vt:lpstr>Вопросы?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Vivid</dc:creator>
  <cp:lastModifiedBy>Alexey Malov</cp:lastModifiedBy>
  <cp:revision>145</cp:revision>
  <dcterms:created xsi:type="dcterms:W3CDTF">2016-02-02T19:36:42Z</dcterms:created>
  <dcterms:modified xsi:type="dcterms:W3CDTF">2024-09-20T15:39:58Z</dcterms:modified>
</cp:coreProperties>
</file>